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86" r:id="rId4"/>
    <p:sldMasterId id="2147483711" r:id="rId5"/>
  </p:sldMasterIdLst>
  <p:notesMasterIdLst>
    <p:notesMasterId r:id="rId22"/>
  </p:notesMasterIdLst>
  <p:handoutMasterIdLst>
    <p:handoutMasterId r:id="rId23"/>
  </p:handoutMasterIdLst>
  <p:sldIdLst>
    <p:sldId id="324" r:id="rId6"/>
    <p:sldId id="287" r:id="rId7"/>
    <p:sldId id="266" r:id="rId8"/>
    <p:sldId id="284" r:id="rId9"/>
    <p:sldId id="369" r:id="rId10"/>
    <p:sldId id="370" r:id="rId11"/>
    <p:sldId id="371" r:id="rId12"/>
    <p:sldId id="374" r:id="rId13"/>
    <p:sldId id="373" r:id="rId14"/>
    <p:sldId id="375" r:id="rId15"/>
    <p:sldId id="376" r:id="rId16"/>
    <p:sldId id="377" r:id="rId17"/>
    <p:sldId id="378" r:id="rId18"/>
    <p:sldId id="362" r:id="rId19"/>
    <p:sldId id="379" r:id="rId20"/>
    <p:sldId id="344" r:id="rId21"/>
  </p:sldIdLst>
  <p:sldSz cx="6858000" cy="9906000" type="A4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995A0DE4-B9E9-3F69-14F2-D59B9F6CAAAD}" name="Lauren Kearney" initials="LK" userId="S::lauren.kearney@esbuk.org::b4143d71-0b4c-487b-ad54-94c3c8f1ceb9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3D821"/>
    <a:srgbClr val="E6141C"/>
    <a:srgbClr val="F58A1D"/>
    <a:srgbClr val="FED40B"/>
    <a:srgbClr val="000000"/>
    <a:srgbClr val="C3D71D"/>
    <a:srgbClr val="C1DA23"/>
    <a:srgbClr val="FEF5C6"/>
    <a:srgbClr val="F5891C"/>
    <a:srgbClr val="F6881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AF606853-7671-496A-8E4F-DF71F8EC918B}" styleName="Dark Style 1 - Accent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487" autoAdjust="0"/>
    <p:restoredTop sz="94661"/>
  </p:normalViewPr>
  <p:slideViewPr>
    <p:cSldViewPr>
      <p:cViewPr>
        <p:scale>
          <a:sx n="100" d="100"/>
          <a:sy n="100" d="100"/>
        </p:scale>
        <p:origin x="1718" y="-2818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presProps" Target="presProp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handoutMaster" Target="handoutMasters/handoutMaster1.xml"/><Relationship Id="rId28" Type="http://schemas.microsoft.com/office/2018/10/relationships/authors" Target="author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7DB807F-0FD5-4A88-8FB3-075F68B5A7D4}" type="datetimeFigureOut">
              <a:rPr lang="en-US" smtClean="0"/>
              <a:t>3/12/2024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1516E86-8231-49A1-B4E5-5BBA590972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7338454"/>
      </p:ext>
    </p:extLst>
  </p:cSld>
  <p:clrMap bg1="lt1" tx1="dk1" bg2="lt2" tx2="dk2" accent1="accent1" accent2="accent2" accent3="accent3" accent4="accent4" accent5="accent5" accent6="accent6" hlink="hlink" folHlink="folHlink"/>
  <p:hf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A21BD46-CE3A-421D-905D-D937B3AF2197}" type="datetimeFigureOut">
              <a:rPr lang="en-GB" smtClean="0"/>
              <a:t>12/03/2024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39963" y="1241425"/>
            <a:ext cx="2317750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78F5A5-0FCD-4566-AFD1-269E75FC088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9806646"/>
      </p:ext>
    </p:extLst>
  </p:cSld>
  <p:clrMap bg1="lt1" tx1="dk1" bg2="lt2" tx2="dk2" accent1="accent1" accent2="accent2" accent3="accent3" accent4="accent4" accent5="accent5" accent6="accent6" hlink="hlink" folHlink="folHlink"/>
  <p:hf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678F5A5-0FCD-4566-AFD1-269E75FC0888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7464234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678F5A5-0FCD-4566-AFD1-269E75FC0888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88480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15DB29-7BB4-7A45-8D62-6B51BCB1C4C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57250" y="1621191"/>
            <a:ext cx="5143500" cy="3448756"/>
          </a:xfrm>
        </p:spPr>
        <p:txBody>
          <a:bodyPr anchor="b"/>
          <a:lstStyle>
            <a:lvl1pPr algn="ctr">
              <a:defRPr sz="4499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E2C3B58-B294-A747-802A-776084A1CB5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878" indent="0" algn="ctr">
              <a:buNone/>
              <a:defRPr sz="1500"/>
            </a:lvl2pPr>
            <a:lvl3pPr marL="685754" indent="0" algn="ctr">
              <a:buNone/>
              <a:defRPr sz="1350"/>
            </a:lvl3pPr>
            <a:lvl4pPr marL="1028632" indent="0" algn="ctr">
              <a:buNone/>
              <a:defRPr sz="1200"/>
            </a:lvl4pPr>
            <a:lvl5pPr marL="1371508" indent="0" algn="ctr">
              <a:buNone/>
              <a:defRPr sz="1200"/>
            </a:lvl5pPr>
            <a:lvl6pPr marL="1714385" indent="0" algn="ctr">
              <a:buNone/>
              <a:defRPr sz="1200"/>
            </a:lvl6pPr>
            <a:lvl7pPr marL="2057262" indent="0" algn="ctr">
              <a:buNone/>
              <a:defRPr sz="1200"/>
            </a:lvl7pPr>
            <a:lvl8pPr marL="2400140" indent="0" algn="ctr">
              <a:buNone/>
              <a:defRPr sz="1200"/>
            </a:lvl8pPr>
            <a:lvl9pPr marL="2743017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FB4C665-2C0E-6542-A07A-63A1FFB8F2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07/03/2024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A44DD4D-CF83-434C-8DAA-BE867DCBC2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Learner Workbook Level 1 Award in Speech (Grade 2) - Speech to Inform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4E3668-F498-1C4F-8A7B-1DA4DA3D81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F4B7D-873E-F24F-88CE-73B8D20481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87287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99AE1F-43EE-3748-8ED8-C691B6F3BA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B80C4DA-3E51-2F4B-8402-3DBD7C69C75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366FBE-120C-6643-BC1D-FB83863045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07/03/2024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3E9543D-EA10-3546-8A86-631EC27203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Learner Workbook Level 1 Award in Speech (Grade 2) - Speech to Inform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8A2AD0-F386-A740-A670-903E330009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F4B7D-873E-F24F-88CE-73B8D20481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0618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963CBD5-2396-1E41-9333-AD414D435A2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4907758" y="527403"/>
            <a:ext cx="1478756" cy="839487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0BB5769-E401-E944-A524-C2C35A1081F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471491" y="527403"/>
            <a:ext cx="4321969" cy="8394877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714C7AC-73A6-3041-BB65-95F1FCE0AA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07/03/2024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0587F6-75C7-2148-8B79-31080C0FC5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Learner Workbook Level 1 Award in Speech (Grade 2) - Speech to Inform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2048A04-D702-C24C-9707-D3E019B605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F4B7D-873E-F24F-88CE-73B8D20481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244327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07/03/2024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Learner Workbook Level 1 Award in Speech (Grade 2) - Speech to Inform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‹#›</a:t>
            </a:fld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600C886-C942-4FFD-AD45-A0EDD8F9637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99330" y="9009451"/>
            <a:ext cx="324036" cy="50736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63021D0F-5EA6-414F-93CA-2218D946A096}"/>
              </a:ext>
            </a:extLst>
          </p:cNvPr>
          <p:cNvSpPr txBox="1"/>
          <p:nvPr userDrawn="1"/>
        </p:nvSpPr>
        <p:spPr>
          <a:xfrm>
            <a:off x="5630495" y="9009452"/>
            <a:ext cx="766614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350" dirty="0"/>
              <a:t>@ESBUK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73E1708B-C169-428E-98D3-C8A3DB0C957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006" b="25809"/>
          <a:stretch/>
        </p:blipFill>
        <p:spPr>
          <a:xfrm>
            <a:off x="0" y="0"/>
            <a:ext cx="6858000" cy="16641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089631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07/03/2024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Learner Workbook Level 1 Award in Speech (Grade 2) - Speech to Inform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1697649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07/03/2024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Learner Workbook Level 1 Award in Speech (Grade 2) - Speech to Inform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9726323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07/03/2024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Learner Workbook Level 1 Award in Speech (Grade 2) - Speech to Inform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8638580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07/03/2024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Learner Workbook Level 1 Award in Speech (Grade 2) - Speech to Inform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611503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07/03/2024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Learner Workbook Level 1 Award in Speech (Grade 2) - Speech to Inform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5132269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07/03/2024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Learner Workbook Level 1 Award in Speech (Grade 2) - Speech to Inform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5475330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07/03/2024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Learner Workbook Level 1 Award in Speech (Grade 2) - Speech to Inform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31721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A44FF3-0293-F242-8A38-C19881589B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DCC4797-360D-FB40-9984-BD6CA6D93FD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EBC5C93-C82D-6545-A89C-D1F0182391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07/03/2024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BE0AAB1-487E-7448-BF62-D05379C1CA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Learner Workbook Level 1 Award in Speech (Grade 2) - Speech to Inform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0E5DF2-6728-914C-B046-382A09BD37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F4B7D-873E-F24F-88CE-73B8D20481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277596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07/03/2024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Learner Workbook Level 1 Award in Speech (Grade 2) - Speech to Inform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2123156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07/03/2024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Learner Workbook Level 1 Award in Speech (Grade 2) - Speech to Inform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0793481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07/03/2024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Learner Workbook Level 1 Award in Speech (Grade 2) - Speech to Inform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4736785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1488" y="2144693"/>
            <a:ext cx="5915025" cy="1914702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134634" y="9181402"/>
            <a:ext cx="1543050" cy="527403"/>
          </a:xfrm>
        </p:spPr>
        <p:txBody>
          <a:bodyPr/>
          <a:lstStyle/>
          <a:p>
            <a:r>
              <a:rPr lang="en-GB"/>
              <a:t>07/03/2024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808822" y="9181402"/>
            <a:ext cx="2314575" cy="527403"/>
          </a:xfrm>
        </p:spPr>
        <p:txBody>
          <a:bodyPr/>
          <a:lstStyle/>
          <a:p>
            <a:r>
              <a:rPr lang="en-GB"/>
              <a:t>Learner Workbook Level 1 Award in Speech (Grade 2) - Speech to Inform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254533" y="9181402"/>
            <a:ext cx="1118685" cy="527403"/>
          </a:xfrm>
        </p:spPr>
        <p:txBody>
          <a:bodyPr/>
          <a:lstStyle/>
          <a:p>
            <a:fld id="{EFC07C4F-4DD7-4452-9CBE-7B4BC77324C7}" type="slidenum">
              <a:rPr lang="en-GB" smtClean="0"/>
              <a:t>‹#›</a:t>
            </a:fld>
            <a:endParaRPr lang="en-GB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3066A86-E4DD-F341-B26F-3E2EB20DE30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7810" y="9181396"/>
            <a:ext cx="415556" cy="461579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2596B760-A39D-D247-B599-343715BCDB13}"/>
              </a:ext>
            </a:extLst>
          </p:cNvPr>
          <p:cNvSpPr txBox="1"/>
          <p:nvPr userDrawn="1"/>
        </p:nvSpPr>
        <p:spPr>
          <a:xfrm>
            <a:off x="5504354" y="9261430"/>
            <a:ext cx="894977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350" dirty="0"/>
              <a:t>@ESBUK</a:t>
            </a:r>
          </a:p>
        </p:txBody>
      </p:sp>
      <p:pic>
        <p:nvPicPr>
          <p:cNvPr id="10" name="Picture 9" descr="Graphical user interface&#10;&#10;Description automatically generated with medium confidence">
            <a:extLst>
              <a:ext uri="{FF2B5EF4-FFF2-40B4-BE49-F238E27FC236}">
                <a16:creationId xmlns:a16="http://schemas.microsoft.com/office/drawing/2014/main" id="{1C76E616-E364-4CA6-B271-13B568391968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856"/>
            <a:ext cx="6858000" cy="14122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495839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944724" y="1922099"/>
            <a:ext cx="5143500" cy="1453799"/>
          </a:xfrm>
        </p:spPr>
        <p:txBody>
          <a:bodyPr anchor="b"/>
          <a:lstStyle>
            <a:lvl1pPr algn="ctr">
              <a:defRPr sz="3375" baseline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Title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944724" y="4256352"/>
            <a:ext cx="5143500" cy="2391656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bg2">
                    <a:lumMod val="50000"/>
                  </a:schemeClr>
                </a:solidFill>
              </a:defRPr>
            </a:lvl1pPr>
            <a:lvl2pPr marL="257158" indent="0" algn="ctr">
              <a:buNone/>
              <a:defRPr sz="1125"/>
            </a:lvl2pPr>
            <a:lvl3pPr marL="514316" indent="0" algn="ctr">
              <a:buNone/>
              <a:defRPr sz="1013"/>
            </a:lvl3pPr>
            <a:lvl4pPr marL="771473" indent="0" algn="ctr">
              <a:buNone/>
              <a:defRPr sz="900"/>
            </a:lvl4pPr>
            <a:lvl5pPr marL="1028632" indent="0" algn="ctr">
              <a:buNone/>
              <a:defRPr sz="900"/>
            </a:lvl5pPr>
            <a:lvl6pPr marL="1285789" indent="0" algn="ctr">
              <a:buNone/>
              <a:defRPr sz="900"/>
            </a:lvl6pPr>
            <a:lvl7pPr marL="1542947" indent="0" algn="ctr">
              <a:buNone/>
              <a:defRPr sz="900"/>
            </a:lvl7pPr>
            <a:lvl8pPr marL="1800105" indent="0" algn="ctr">
              <a:buNone/>
              <a:defRPr sz="900"/>
            </a:lvl8pPr>
            <a:lvl9pPr marL="2057262" indent="0" algn="ctr">
              <a:buNone/>
              <a:defRPr sz="900"/>
            </a:lvl9pPr>
          </a:lstStyle>
          <a:p>
            <a:r>
              <a:rPr lang="en-US" dirty="0"/>
              <a:t>Subtitle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5725" y="9181402"/>
            <a:ext cx="1543050" cy="527403"/>
          </a:xfrm>
        </p:spPr>
        <p:txBody>
          <a:bodyPr/>
          <a:lstStyle/>
          <a:p>
            <a:r>
              <a:rPr lang="en-GB"/>
              <a:t>07/03/2024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862828" y="9181401"/>
            <a:ext cx="2314575" cy="527403"/>
          </a:xfrm>
        </p:spPr>
        <p:txBody>
          <a:bodyPr/>
          <a:lstStyle/>
          <a:p>
            <a:r>
              <a:rPr lang="en-GB"/>
              <a:t>Learner Workbook Level 1 Award in Speech (Grade 2) - Speech to Inform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410300" y="9181399"/>
            <a:ext cx="1217974" cy="527403"/>
          </a:xfrm>
        </p:spPr>
        <p:txBody>
          <a:bodyPr/>
          <a:lstStyle/>
          <a:p>
            <a:fld id="{EFC07C4F-4DD7-4452-9CBE-7B4BC77324C7}" type="slidenum">
              <a:rPr lang="en-GB" smtClean="0"/>
              <a:t>‹#›</a:t>
            </a:fld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99330" y="9009451"/>
            <a:ext cx="324036" cy="507364"/>
          </a:xfrm>
          <a:prstGeom prst="rect">
            <a:avLst/>
          </a:prstGeom>
        </p:spPr>
      </p:pic>
      <p:sp>
        <p:nvSpPr>
          <p:cNvPr id="10" name="TextBox 9"/>
          <p:cNvSpPr txBox="1"/>
          <p:nvPr userDrawn="1"/>
        </p:nvSpPr>
        <p:spPr>
          <a:xfrm>
            <a:off x="5630495" y="9009452"/>
            <a:ext cx="766614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350" dirty="0"/>
              <a:t>@ESBUK</a:t>
            </a:r>
          </a:p>
        </p:txBody>
      </p:sp>
      <p:pic>
        <p:nvPicPr>
          <p:cNvPr id="11" name="Picture 10" descr="Graphical user interface&#10;&#10;Description automatically generated with medium confidence">
            <a:extLst>
              <a:ext uri="{FF2B5EF4-FFF2-40B4-BE49-F238E27FC236}">
                <a16:creationId xmlns:a16="http://schemas.microsoft.com/office/drawing/2014/main" id="{5CFDA9DD-4E7C-4498-9198-6EB032F867FD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856"/>
            <a:ext cx="6858000" cy="14122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061235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07/03/2024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Learner Workbook Level 1 Award in Speech (Grade 2) - Speech to Inform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106158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06FD78-2B18-5C41-9B2A-987A5E8F34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7918" y="2469625"/>
            <a:ext cx="5915025" cy="4120620"/>
          </a:xfrm>
        </p:spPr>
        <p:txBody>
          <a:bodyPr anchor="b"/>
          <a:lstStyle>
            <a:lvl1pPr>
              <a:defRPr sz="4499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3B1F8DF-4D26-0E4A-9B43-4C8CF4571E7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67918" y="6629231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878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754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632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508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38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262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14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017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E2C0573-21A9-E245-A498-690B213596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07/03/2024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EFAED74-4105-0245-8D30-EBFFC80D48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Learner Workbook Level 1 Award in Speech (Grade 2) - Speech to Inform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114EEF4-DE88-A34C-A097-3C67B23456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F4B7D-873E-F24F-88CE-73B8D20481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80592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A69B44-87F1-9449-B428-9797FCCCBC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CBD7D64-9149-E845-94AC-A63568B966C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71489" y="2637014"/>
            <a:ext cx="2900363" cy="628526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3A5A46E-30F4-C64D-AA5C-2B26832E791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486153" y="2637014"/>
            <a:ext cx="2900363" cy="628526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5D23D10-C011-794C-BE2C-F90C533022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07/03/2024</a:t>
            </a:r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CE9DA27-CCC0-C845-83E0-D2DAED9401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Learner Workbook Level 1 Award in Speech (Grade 2) - Speech to Inform</a:t>
            </a: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739F30F-B6CD-1E4C-9F8D-7D95E73193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F4B7D-873E-F24F-88CE-73B8D20481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73433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4BF9DC-E5DE-134E-A1F0-C6AB5B0361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2679" y="527409"/>
            <a:ext cx="5915025" cy="1914702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1A7FA9A-4A58-514F-A496-7197565DD70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72682" y="2428348"/>
            <a:ext cx="290155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878" indent="0">
              <a:buNone/>
              <a:defRPr sz="1500" b="1"/>
            </a:lvl2pPr>
            <a:lvl3pPr marL="685754" indent="0">
              <a:buNone/>
              <a:defRPr sz="1350" b="1"/>
            </a:lvl3pPr>
            <a:lvl4pPr marL="1028632" indent="0">
              <a:buNone/>
              <a:defRPr sz="1200" b="1"/>
            </a:lvl4pPr>
            <a:lvl5pPr marL="1371508" indent="0">
              <a:buNone/>
              <a:defRPr sz="1200" b="1"/>
            </a:lvl5pPr>
            <a:lvl6pPr marL="1714385" indent="0">
              <a:buNone/>
              <a:defRPr sz="1200" b="1"/>
            </a:lvl6pPr>
            <a:lvl7pPr marL="2057262" indent="0">
              <a:buNone/>
              <a:defRPr sz="1200" b="1"/>
            </a:lvl7pPr>
            <a:lvl8pPr marL="2400140" indent="0">
              <a:buNone/>
              <a:defRPr sz="1200" b="1"/>
            </a:lvl8pPr>
            <a:lvl9pPr marL="2743017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A8BCDE2-6557-9F4F-A945-7859F5B9DD2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72682" y="3618443"/>
            <a:ext cx="2901553" cy="532218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BD9D11B-2219-5549-9D7C-A2E1833CC7A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3471864" y="2428348"/>
            <a:ext cx="2915841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878" indent="0">
              <a:buNone/>
              <a:defRPr sz="1500" b="1"/>
            </a:lvl2pPr>
            <a:lvl3pPr marL="685754" indent="0">
              <a:buNone/>
              <a:defRPr sz="1350" b="1"/>
            </a:lvl3pPr>
            <a:lvl4pPr marL="1028632" indent="0">
              <a:buNone/>
              <a:defRPr sz="1200" b="1"/>
            </a:lvl4pPr>
            <a:lvl5pPr marL="1371508" indent="0">
              <a:buNone/>
              <a:defRPr sz="1200" b="1"/>
            </a:lvl5pPr>
            <a:lvl6pPr marL="1714385" indent="0">
              <a:buNone/>
              <a:defRPr sz="1200" b="1"/>
            </a:lvl6pPr>
            <a:lvl7pPr marL="2057262" indent="0">
              <a:buNone/>
              <a:defRPr sz="1200" b="1"/>
            </a:lvl7pPr>
            <a:lvl8pPr marL="2400140" indent="0">
              <a:buNone/>
              <a:defRPr sz="1200" b="1"/>
            </a:lvl8pPr>
            <a:lvl9pPr marL="2743017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0D6A558-8F49-FF47-942A-29E891C2833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3471864" y="3618443"/>
            <a:ext cx="2915841" cy="532218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B389C6D-27D9-D34E-AD81-A008E03228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07/03/2024</a:t>
            </a:r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ECB338C-347E-FD4B-BBE5-9556FC8C7F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Learner Workbook Level 1 Award in Speech (Grade 2) - Speech to Inform</a:t>
            </a:r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83AFE20-7D27-9D4D-B202-493D1C173A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F4B7D-873E-F24F-88CE-73B8D20481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91251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BF8765-84D7-744A-A329-2D253F5994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89E971-D553-764B-B27A-EFC8EC4268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07/03/2024</a:t>
            </a:r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C0F501C-F391-A04B-A77F-E22C9149A6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Learner Workbook Level 1 Award in Speech (Grade 2) - Speech to Inform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8490270-F13A-6042-AEFD-55131F5A4D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F4B7D-873E-F24F-88CE-73B8D20481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10498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5C45B39-8F22-CD45-B2B2-D556B9E90C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07/03/2024</a:t>
            </a:r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730155F-E6BB-7D47-B74E-68E319176C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Learner Workbook Level 1 Award in Speech (Grade 2) - Speech to Inform</a:t>
            </a:r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1838982-0AD9-5D43-AEA9-531E60410A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F4B7D-873E-F24F-88CE-73B8D20481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84074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79692C-9455-564A-915B-AABAD5AE1A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2682" y="660400"/>
            <a:ext cx="2212181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50D9C1C-A125-E249-B796-E218343EFB5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15844" y="1426287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A676FDA-F4A5-3149-9428-0D5355FE427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72682" y="2971800"/>
            <a:ext cx="2212181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878" indent="0">
              <a:buNone/>
              <a:defRPr sz="1050"/>
            </a:lvl2pPr>
            <a:lvl3pPr marL="685754" indent="0">
              <a:buNone/>
              <a:defRPr sz="900"/>
            </a:lvl3pPr>
            <a:lvl4pPr marL="1028632" indent="0">
              <a:buNone/>
              <a:defRPr sz="750"/>
            </a:lvl4pPr>
            <a:lvl5pPr marL="1371508" indent="0">
              <a:buNone/>
              <a:defRPr sz="750"/>
            </a:lvl5pPr>
            <a:lvl6pPr marL="1714385" indent="0">
              <a:buNone/>
              <a:defRPr sz="750"/>
            </a:lvl6pPr>
            <a:lvl7pPr marL="2057262" indent="0">
              <a:buNone/>
              <a:defRPr sz="750"/>
            </a:lvl7pPr>
            <a:lvl8pPr marL="2400140" indent="0">
              <a:buNone/>
              <a:defRPr sz="750"/>
            </a:lvl8pPr>
            <a:lvl9pPr marL="2743017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EAE388B-6BE2-6F42-9FCD-F7383A89D2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07/03/2024</a:t>
            </a:r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4EECDA6-8AA7-BD4A-AD46-650DC514F6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Learner Workbook Level 1 Award in Speech (Grade 2) - Speech to Inform</a:t>
            </a: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8585C52-9624-F146-8E17-61263F9638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F4B7D-873E-F24F-88CE-73B8D20481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34396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9CA5A5-E1D8-654A-99EB-B81115FAA7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2682" y="660400"/>
            <a:ext cx="2212181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5CA6445-0338-BC4A-8520-0A47F3460BE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2915844" y="1426287"/>
            <a:ext cx="3471863" cy="7039681"/>
          </a:xfrm>
        </p:spPr>
        <p:txBody>
          <a:bodyPr/>
          <a:lstStyle>
            <a:lvl1pPr marL="0" indent="0">
              <a:buNone/>
              <a:defRPr sz="2400"/>
            </a:lvl1pPr>
            <a:lvl2pPr marL="342878" indent="0">
              <a:buNone/>
              <a:defRPr sz="2100"/>
            </a:lvl2pPr>
            <a:lvl3pPr marL="685754" indent="0">
              <a:buNone/>
              <a:defRPr sz="1800"/>
            </a:lvl3pPr>
            <a:lvl4pPr marL="1028632" indent="0">
              <a:buNone/>
              <a:defRPr sz="1500"/>
            </a:lvl4pPr>
            <a:lvl5pPr marL="1371508" indent="0">
              <a:buNone/>
              <a:defRPr sz="1500"/>
            </a:lvl5pPr>
            <a:lvl6pPr marL="1714385" indent="0">
              <a:buNone/>
              <a:defRPr sz="1500"/>
            </a:lvl6pPr>
            <a:lvl7pPr marL="2057262" indent="0">
              <a:buNone/>
              <a:defRPr sz="1500"/>
            </a:lvl7pPr>
            <a:lvl8pPr marL="2400140" indent="0">
              <a:buNone/>
              <a:defRPr sz="1500"/>
            </a:lvl8pPr>
            <a:lvl9pPr marL="2743017" indent="0">
              <a:buNone/>
              <a:defRPr sz="15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5A2FAAF-1D5A-F74B-A238-BEE5395B269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72682" y="2971800"/>
            <a:ext cx="2212181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878" indent="0">
              <a:buNone/>
              <a:defRPr sz="1050"/>
            </a:lvl2pPr>
            <a:lvl3pPr marL="685754" indent="0">
              <a:buNone/>
              <a:defRPr sz="900"/>
            </a:lvl3pPr>
            <a:lvl4pPr marL="1028632" indent="0">
              <a:buNone/>
              <a:defRPr sz="750"/>
            </a:lvl4pPr>
            <a:lvl5pPr marL="1371508" indent="0">
              <a:buNone/>
              <a:defRPr sz="750"/>
            </a:lvl5pPr>
            <a:lvl6pPr marL="1714385" indent="0">
              <a:buNone/>
              <a:defRPr sz="750"/>
            </a:lvl6pPr>
            <a:lvl7pPr marL="2057262" indent="0">
              <a:buNone/>
              <a:defRPr sz="750"/>
            </a:lvl7pPr>
            <a:lvl8pPr marL="2400140" indent="0">
              <a:buNone/>
              <a:defRPr sz="750"/>
            </a:lvl8pPr>
            <a:lvl9pPr marL="2743017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91D4FBE-C7C1-6A4D-8763-912AE80996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07/03/2024</a:t>
            </a:r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04223B2-4D22-4042-894B-5587E2F35A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Learner Workbook Level 1 Award in Speech (Grade 2) - Speech to Inform</a:t>
            </a: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F0C9A0B-F2BA-F24A-9D99-DFA721710B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F4B7D-873E-F24F-88CE-73B8D20481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72461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7B8F6DA-4F64-B141-A188-9B0FCB51C4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1488" y="527409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FA22BBE-F8C8-B04C-B0A8-E4551DD7CB8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7DFA96A-8A86-D041-B287-D9DB5F7BEA1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71488" y="9181401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07/03/2024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8D5F56B-812F-FE48-B763-EDE7306DCB3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271713" y="9181401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Learner Workbook Level 1 Award in Speech (Grade 2) - Speech to Inform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1560CD7-9D28-234B-8A60-02B8976E029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843463" y="9181401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8F4B7D-873E-F24F-88CE-73B8D20481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83133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hf hdr="0"/>
  <p:txStyles>
    <p:titleStyle>
      <a:lvl1pPr algn="l" defTabSz="685754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38" indent="-171438" algn="l" defTabSz="685754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16" indent="-171438" algn="l" defTabSz="685754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192" indent="-171438" algn="l" defTabSz="685754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070" indent="-171438" algn="l" defTabSz="685754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2947" indent="-171438" algn="l" defTabSz="685754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824" indent="-171438" algn="l" defTabSz="685754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02" indent="-171438" algn="l" defTabSz="685754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578" indent="-171438" algn="l" defTabSz="685754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455" indent="-171438" algn="l" defTabSz="685754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54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78" algn="l" defTabSz="685754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54" algn="l" defTabSz="685754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32" algn="l" defTabSz="685754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08" algn="l" defTabSz="685754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385" algn="l" defTabSz="685754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262" algn="l" defTabSz="685754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140" algn="l" defTabSz="685754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017" algn="l" defTabSz="685754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07/03/2024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Learner Workbook Level 1 Award in Speech (Grade 2) - Speech to Inform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8F4B7D-873E-F24F-88CE-73B8D20481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16865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2" r:id="rId1"/>
    <p:sldLayoutId id="2147483713" r:id="rId2"/>
    <p:sldLayoutId id="2147483714" r:id="rId3"/>
    <p:sldLayoutId id="2147483715" r:id="rId4"/>
    <p:sldLayoutId id="2147483716" r:id="rId5"/>
    <p:sldLayoutId id="2147483717" r:id="rId6"/>
    <p:sldLayoutId id="2147483718" r:id="rId7"/>
    <p:sldLayoutId id="2147483719" r:id="rId8"/>
    <p:sldLayoutId id="2147483720" r:id="rId9"/>
    <p:sldLayoutId id="2147483721" r:id="rId10"/>
    <p:sldLayoutId id="2147483722" r:id="rId11"/>
    <p:sldLayoutId id="2147483723" r:id="rId12"/>
    <p:sldLayoutId id="2147483673" r:id="rId13"/>
    <p:sldLayoutId id="2147483684" r:id="rId14"/>
  </p:sldLayoutIdLst>
  <p:hf hdr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3.xml"/><Relationship Id="rId6" Type="http://schemas.openxmlformats.org/officeDocument/2006/relationships/image" Target="../media/image6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3.xml"/><Relationship Id="rId4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3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3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3.xml"/><Relationship Id="rId6" Type="http://schemas.openxmlformats.org/officeDocument/2006/relationships/image" Target="../media/image10.jpe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A293BBF4-E3EE-7346-9DD2-48AD1F02FBF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3402"/>
          <a:stretch/>
        </p:blipFill>
        <p:spPr>
          <a:xfrm>
            <a:off x="0" y="-15552"/>
            <a:ext cx="6858000" cy="7488832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0" y="7559040"/>
            <a:ext cx="6858000" cy="2346960"/>
          </a:xfrm>
          <a:prstGeom prst="rect">
            <a:avLst/>
          </a:prstGeom>
          <a:solidFill>
            <a:srgbClr val="BFD455"/>
          </a:solidFill>
          <a:ln>
            <a:solidFill>
              <a:srgbClr val="BFD45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itle 7">
            <a:extLst>
              <a:ext uri="{FF2B5EF4-FFF2-40B4-BE49-F238E27FC236}">
                <a16:creationId xmlns:a16="http://schemas.microsoft.com/office/drawing/2014/main" id="{A04E0E42-9FD2-4132-832C-37EC2E237E60}"/>
              </a:ext>
            </a:extLst>
          </p:cNvPr>
          <p:cNvSpPr txBox="1">
            <a:spLocks/>
          </p:cNvSpPr>
          <p:nvPr/>
        </p:nvSpPr>
        <p:spPr>
          <a:xfrm>
            <a:off x="881856" y="7393818"/>
            <a:ext cx="5094288" cy="1591630"/>
          </a:xfrm>
          <a:prstGeom prst="rect">
            <a:avLst/>
          </a:prstGeom>
          <a:solidFill>
            <a:srgbClr val="FFFFFF"/>
          </a:solidFill>
          <a:ln w="38100">
            <a:solidFill>
              <a:srgbClr val="BFD455"/>
            </a:solidFill>
            <a:miter lim="800000"/>
          </a:ln>
        </p:spPr>
        <p:txBody>
          <a:bodyPr vert="horz" lIns="91440" tIns="108000" rIns="91440" bIns="72000" rtlCol="0" anchor="ctr" anchorCtr="0">
            <a:normAutofit lnSpcReduction="10000"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Bef>
                <a:spcPts val="600"/>
              </a:spcBef>
            </a:pPr>
            <a:r>
              <a:rPr lang="en-US" sz="3300" b="1" i="1" dirty="0">
                <a:latin typeface="+mn-lt"/>
              </a:rPr>
              <a:t>Learner Workbook</a:t>
            </a:r>
            <a:br>
              <a:rPr lang="en-US" b="1" i="1" dirty="0">
                <a:latin typeface="+mn-lt"/>
              </a:rPr>
            </a:br>
            <a:br>
              <a:rPr lang="en-US" b="1" i="1" dirty="0">
                <a:latin typeface="+mn-lt"/>
              </a:rPr>
            </a:br>
            <a:r>
              <a:rPr lang="en-US" sz="2800" b="1" i="1" dirty="0">
                <a:latin typeface="+mn-lt"/>
              </a:rPr>
              <a:t>Name:______________________</a:t>
            </a:r>
            <a:endParaRPr lang="en-US" b="1" i="1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92459599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5D57E8-6FB5-9A58-53C7-08D6704006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1949" y="1064568"/>
            <a:ext cx="5915025" cy="648072"/>
          </a:xfrm>
        </p:spPr>
        <p:txBody>
          <a:bodyPr/>
          <a:lstStyle/>
          <a:p>
            <a:r>
              <a:rPr lang="en-GB" b="1" i="1" dirty="0"/>
              <a:t>Applying the 5 Ws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41D64D3-C9DF-1138-89BB-1FE77E4BB9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07/03/2024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C04B79E-B57D-33D6-B019-19E42611EC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808822" y="9181402"/>
            <a:ext cx="2628290" cy="527403"/>
          </a:xfrm>
        </p:spPr>
        <p:txBody>
          <a:bodyPr/>
          <a:lstStyle/>
          <a:p>
            <a:pPr defTabSz="457200">
              <a:lnSpc>
                <a:spcPct val="90000"/>
              </a:lnSpc>
              <a:spcAft>
                <a:spcPts val="600"/>
              </a:spcAft>
            </a:pPr>
            <a:r>
              <a:rPr lang="en-GB" dirty="0">
                <a:solidFill>
                  <a:schemeClr val="bg1">
                    <a:lumMod val="50000"/>
                    <a:alpha val="80000"/>
                  </a:schemeClr>
                </a:solidFill>
              </a:rPr>
              <a:t>ESB-RES-C243                                                             L1G2-Speech to Inform-Learner Workbook-Section 2</a:t>
            </a:r>
            <a:endParaRPr lang="en-US" dirty="0">
              <a:solidFill>
                <a:schemeClr val="bg1">
                  <a:lumMod val="50000"/>
                  <a:alpha val="80000"/>
                </a:schemeClr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E667EA5-F298-9FC9-88C5-362C0C871A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10</a:t>
            </a:fld>
            <a:endParaRPr lang="en-GB"/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BFC54EAB-6E60-B4D5-ED34-9EB6053CE6C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85065313"/>
              </p:ext>
            </p:extLst>
          </p:nvPr>
        </p:nvGraphicFramePr>
        <p:xfrm>
          <a:off x="332657" y="1928664"/>
          <a:ext cx="6192689" cy="68995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95807">
                  <a:extLst>
                    <a:ext uri="{9D8B030D-6E8A-4147-A177-3AD203B41FA5}">
                      <a16:colId xmlns:a16="http://schemas.microsoft.com/office/drawing/2014/main" val="509343661"/>
                    </a:ext>
                  </a:extLst>
                </a:gridCol>
                <a:gridCol w="2748441">
                  <a:extLst>
                    <a:ext uri="{9D8B030D-6E8A-4147-A177-3AD203B41FA5}">
                      <a16:colId xmlns:a16="http://schemas.microsoft.com/office/drawing/2014/main" val="2259824948"/>
                    </a:ext>
                  </a:extLst>
                </a:gridCol>
                <a:gridCol w="2748441">
                  <a:extLst>
                    <a:ext uri="{9D8B030D-6E8A-4147-A177-3AD203B41FA5}">
                      <a16:colId xmlns:a16="http://schemas.microsoft.com/office/drawing/2014/main" val="3688772373"/>
                    </a:ext>
                  </a:extLst>
                </a:gridCol>
              </a:tblGrid>
              <a:tr h="668585">
                <a:tc>
                  <a:txBody>
                    <a:bodyPr/>
                    <a:lstStyle/>
                    <a:p>
                      <a:pPr algn="ctr"/>
                      <a:r>
                        <a:rPr lang="en-GB" sz="1100" b="1" i="1" dirty="0"/>
                        <a:t>5 Ws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1" i="1" dirty="0"/>
                        <a:t>What do I already know?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1" i="1" dirty="0"/>
                        <a:t>What else can I find out?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465753169"/>
                  </a:ext>
                </a:extLst>
              </a:tr>
              <a:tr h="1246183">
                <a:tc>
                  <a:txBody>
                    <a:bodyPr/>
                    <a:lstStyle/>
                    <a:p>
                      <a:pPr algn="ctr"/>
                      <a:r>
                        <a:rPr lang="en-GB" sz="1100" b="1" i="1" dirty="0"/>
                        <a:t>What?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27675697"/>
                  </a:ext>
                </a:extLst>
              </a:tr>
              <a:tr h="1246183">
                <a:tc>
                  <a:txBody>
                    <a:bodyPr/>
                    <a:lstStyle/>
                    <a:p>
                      <a:pPr algn="ctr"/>
                      <a:r>
                        <a:rPr lang="en-GB" sz="1100" b="1" i="1" dirty="0"/>
                        <a:t>Who?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45069998"/>
                  </a:ext>
                </a:extLst>
              </a:tr>
              <a:tr h="1246183">
                <a:tc>
                  <a:txBody>
                    <a:bodyPr/>
                    <a:lstStyle/>
                    <a:p>
                      <a:pPr algn="ctr"/>
                      <a:r>
                        <a:rPr lang="en-GB" sz="1100" b="1" i="1" dirty="0"/>
                        <a:t>When?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211906735"/>
                  </a:ext>
                </a:extLst>
              </a:tr>
              <a:tr h="1246183">
                <a:tc>
                  <a:txBody>
                    <a:bodyPr/>
                    <a:lstStyle/>
                    <a:p>
                      <a:pPr algn="ctr"/>
                      <a:r>
                        <a:rPr lang="en-GB" sz="1100" b="1" i="1" dirty="0"/>
                        <a:t>Where?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479856031"/>
                  </a:ext>
                </a:extLst>
              </a:tr>
              <a:tr h="1246183">
                <a:tc>
                  <a:txBody>
                    <a:bodyPr/>
                    <a:lstStyle/>
                    <a:p>
                      <a:pPr algn="ctr"/>
                      <a:r>
                        <a:rPr lang="en-GB" sz="1100" b="1" i="1" dirty="0"/>
                        <a:t>Why?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369886112"/>
                  </a:ext>
                </a:extLst>
              </a:tr>
            </a:tbl>
          </a:graphicData>
        </a:graphic>
      </p:graphicFrame>
      <p:pic>
        <p:nvPicPr>
          <p:cNvPr id="8" name="Picture 7">
            <a:extLst>
              <a:ext uri="{FF2B5EF4-FFF2-40B4-BE49-F238E27FC236}">
                <a16:creationId xmlns:a16="http://schemas.microsoft.com/office/drawing/2014/main" id="{73326E3C-7794-2647-618E-95252AD2F61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86337" y="1078462"/>
            <a:ext cx="957262" cy="771525"/>
          </a:xfrm>
          <a:prstGeom prst="rect">
            <a:avLst/>
          </a:prstGeom>
        </p:spPr>
      </p:pic>
      <p:pic>
        <p:nvPicPr>
          <p:cNvPr id="7" name="Picture 6" descr="A black x on a white background&#10;&#10;Description automatically generated">
            <a:extLst>
              <a:ext uri="{FF2B5EF4-FFF2-40B4-BE49-F238E27FC236}">
                <a16:creationId xmlns:a16="http://schemas.microsoft.com/office/drawing/2014/main" id="{F293C44F-DDDA-4499-7837-BE17A5CCA15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96916" y="9169307"/>
            <a:ext cx="495803" cy="533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459684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FD0AA1-1D7C-5958-A557-B1BABE38CD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0648" y="1064568"/>
            <a:ext cx="5915025" cy="527403"/>
          </a:xfrm>
        </p:spPr>
        <p:txBody>
          <a:bodyPr>
            <a:normAutofit fontScale="90000"/>
          </a:bodyPr>
          <a:lstStyle/>
          <a:p>
            <a:r>
              <a:rPr lang="en-GB" b="1" i="1" dirty="0"/>
              <a:t>Active or passive?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B1D5AFF-E19D-E02B-B06E-BDA0BDCC61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07/03/2024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B910E54-1331-6AE1-D3BF-79B17B8D23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808822" y="9181402"/>
            <a:ext cx="2628290" cy="527403"/>
          </a:xfrm>
        </p:spPr>
        <p:txBody>
          <a:bodyPr/>
          <a:lstStyle/>
          <a:p>
            <a:pPr defTabSz="457200">
              <a:lnSpc>
                <a:spcPct val="90000"/>
              </a:lnSpc>
              <a:spcAft>
                <a:spcPts val="600"/>
              </a:spcAft>
            </a:pPr>
            <a:r>
              <a:rPr lang="en-GB" dirty="0">
                <a:solidFill>
                  <a:schemeClr val="bg1">
                    <a:lumMod val="50000"/>
                    <a:alpha val="80000"/>
                  </a:schemeClr>
                </a:solidFill>
              </a:rPr>
              <a:t>ESB-RES-C243                                                             L1G2-Speech to Inform-Learner Workbook-Section 2</a:t>
            </a:r>
            <a:endParaRPr lang="en-US" dirty="0">
              <a:solidFill>
                <a:schemeClr val="bg1">
                  <a:lumMod val="50000"/>
                  <a:alpha val="80000"/>
                </a:schemeClr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5DFD85B-610B-BAB1-CCC1-1D86163AB0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11</a:t>
            </a:fld>
            <a:endParaRPr lang="en-GB"/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4C00A6D4-6CDE-3B98-D90B-75C0E45E9EF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18677439"/>
              </p:ext>
            </p:extLst>
          </p:nvPr>
        </p:nvGraphicFramePr>
        <p:xfrm>
          <a:off x="347332" y="1887771"/>
          <a:ext cx="6178012" cy="7975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089006">
                  <a:extLst>
                    <a:ext uri="{9D8B030D-6E8A-4147-A177-3AD203B41FA5}">
                      <a16:colId xmlns:a16="http://schemas.microsoft.com/office/drawing/2014/main" val="3689617904"/>
                    </a:ext>
                  </a:extLst>
                </a:gridCol>
                <a:gridCol w="3089006">
                  <a:extLst>
                    <a:ext uri="{9D8B030D-6E8A-4147-A177-3AD203B41FA5}">
                      <a16:colId xmlns:a16="http://schemas.microsoft.com/office/drawing/2014/main" val="74245244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100" b="1" i="1" dirty="0"/>
                        <a:t>Active voice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1" i="1" dirty="0"/>
                        <a:t>Passive voice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75338532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100" dirty="0"/>
                        <a:t>Local officials are opening a new school in the community next month.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100" dirty="0"/>
                        <a:t>A new school is being opened in the community next month by local officials.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1881282"/>
                  </a:ext>
                </a:extLst>
              </a:tr>
            </a:tbl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A5714307-87DF-5C7A-27CC-81A5254B11BB}"/>
              </a:ext>
            </a:extLst>
          </p:cNvPr>
          <p:cNvSpPr txBox="1"/>
          <p:nvPr/>
        </p:nvSpPr>
        <p:spPr>
          <a:xfrm>
            <a:off x="347332" y="2875508"/>
            <a:ext cx="6178012" cy="4524315"/>
          </a:xfrm>
          <a:prstGeom prst="rect">
            <a:avLst/>
          </a:prstGeom>
          <a:solidFill>
            <a:srgbClr val="C3D821"/>
          </a:solidFill>
        </p:spPr>
        <p:txBody>
          <a:bodyPr wrap="square" rtlCol="0">
            <a:spAutoFit/>
          </a:bodyPr>
          <a:lstStyle/>
          <a:p>
            <a:r>
              <a:rPr lang="en-GB" sz="1200" dirty="0"/>
              <a:t>Think about and discuss which version is more suitable for each news story. </a:t>
            </a:r>
          </a:p>
          <a:p>
            <a:endParaRPr lang="en-GB" sz="1200" dirty="0"/>
          </a:p>
          <a:p>
            <a:r>
              <a:rPr lang="en-GB" sz="1200" dirty="0"/>
              <a:t>Consider: </a:t>
            </a:r>
            <a:br>
              <a:rPr lang="en-GB" sz="1200" dirty="0"/>
            </a:br>
            <a:endParaRPr lang="en-GB" sz="12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dirty="0"/>
              <a:t>Which is clearer for the listener?</a:t>
            </a:r>
            <a:br>
              <a:rPr lang="en-GB" sz="1200" dirty="0"/>
            </a:br>
            <a:br>
              <a:rPr lang="en-GB" sz="1200" dirty="0"/>
            </a:br>
            <a:br>
              <a:rPr lang="en-GB" sz="1200" dirty="0"/>
            </a:br>
            <a:endParaRPr lang="en-GB" sz="12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dirty="0"/>
              <a:t>Where is the responsibility placed?</a:t>
            </a:r>
            <a:br>
              <a:rPr lang="en-GB" sz="1200" dirty="0"/>
            </a:br>
            <a:br>
              <a:rPr lang="en-GB" sz="1200" dirty="0"/>
            </a:br>
            <a:br>
              <a:rPr lang="en-GB" sz="1200" dirty="0"/>
            </a:br>
            <a:endParaRPr lang="en-GB" sz="12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dirty="0"/>
              <a:t>Which sounds more immediate?</a:t>
            </a:r>
            <a:br>
              <a:rPr lang="en-GB" sz="1200" dirty="0"/>
            </a:br>
            <a:br>
              <a:rPr lang="en-GB" sz="1200" dirty="0"/>
            </a:br>
            <a:br>
              <a:rPr lang="en-GB" sz="1200" dirty="0"/>
            </a:br>
            <a:endParaRPr lang="en-GB" sz="12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dirty="0"/>
              <a:t>What or who do you want the subject of the sentence to be?</a:t>
            </a:r>
            <a:br>
              <a:rPr lang="en-GB" sz="1200" dirty="0"/>
            </a:br>
            <a:br>
              <a:rPr lang="en-GB" sz="1200" dirty="0"/>
            </a:br>
            <a:br>
              <a:rPr lang="en-GB" sz="1200" dirty="0"/>
            </a:br>
            <a:endParaRPr lang="en-GB" sz="12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dirty="0"/>
              <a:t>Should the focus be the action or the people?</a:t>
            </a:r>
            <a:br>
              <a:rPr lang="en-GB" sz="1200" dirty="0"/>
            </a:br>
            <a:br>
              <a:rPr lang="en-GB" sz="1200" dirty="0"/>
            </a:br>
            <a:br>
              <a:rPr lang="en-GB" sz="1200" dirty="0"/>
            </a:br>
            <a:endParaRPr lang="en-GB" sz="1200" dirty="0"/>
          </a:p>
        </p:txBody>
      </p:sp>
      <p:pic>
        <p:nvPicPr>
          <p:cNvPr id="8" name="Picture 7" descr="A black x on a white background&#10;&#10;Description automatically generated">
            <a:extLst>
              <a:ext uri="{FF2B5EF4-FFF2-40B4-BE49-F238E27FC236}">
                <a16:creationId xmlns:a16="http://schemas.microsoft.com/office/drawing/2014/main" id="{E1C1977D-B6EF-85C3-4F65-5E1259EAD53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96916" y="9169307"/>
            <a:ext cx="495803" cy="533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929540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B19F355-AB9F-B865-8B3F-5E30D4932AB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C05AF6-8661-2755-2FB7-89EB378A60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0648" y="1064568"/>
            <a:ext cx="5915025" cy="527403"/>
          </a:xfrm>
        </p:spPr>
        <p:txBody>
          <a:bodyPr>
            <a:normAutofit fontScale="90000"/>
          </a:bodyPr>
          <a:lstStyle/>
          <a:p>
            <a:r>
              <a:rPr lang="en-GB" b="1" i="1" dirty="0"/>
              <a:t>Active or passive?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B8132BC-0E56-A69C-7DA6-562A02ECE2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07/03/2024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CE9A8AB-E08A-BD61-DC24-E058BEA4FF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808822" y="9181402"/>
            <a:ext cx="2628290" cy="527403"/>
          </a:xfrm>
        </p:spPr>
        <p:txBody>
          <a:bodyPr/>
          <a:lstStyle/>
          <a:p>
            <a:pPr defTabSz="457200">
              <a:lnSpc>
                <a:spcPct val="90000"/>
              </a:lnSpc>
              <a:spcAft>
                <a:spcPts val="600"/>
              </a:spcAft>
            </a:pPr>
            <a:r>
              <a:rPr lang="en-GB" dirty="0">
                <a:solidFill>
                  <a:schemeClr val="bg1">
                    <a:lumMod val="50000"/>
                    <a:alpha val="80000"/>
                  </a:schemeClr>
                </a:solidFill>
              </a:rPr>
              <a:t>ESB-RES-C243                                                             L1G2-Speech to Inform-Learner Workbook-Section 2</a:t>
            </a:r>
            <a:endParaRPr lang="en-US" dirty="0">
              <a:solidFill>
                <a:schemeClr val="bg1">
                  <a:lumMod val="50000"/>
                  <a:alpha val="80000"/>
                </a:schemeClr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4715EC2-4F27-EFAA-E1D2-E2860DEA7E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12</a:t>
            </a:fld>
            <a:endParaRPr lang="en-GB"/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96368AB5-7F00-C2D5-F8A3-370E1E02376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73960168"/>
              </p:ext>
            </p:extLst>
          </p:nvPr>
        </p:nvGraphicFramePr>
        <p:xfrm>
          <a:off x="339994" y="1820771"/>
          <a:ext cx="6178012" cy="7975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089006">
                  <a:extLst>
                    <a:ext uri="{9D8B030D-6E8A-4147-A177-3AD203B41FA5}">
                      <a16:colId xmlns:a16="http://schemas.microsoft.com/office/drawing/2014/main" val="3689617904"/>
                    </a:ext>
                  </a:extLst>
                </a:gridCol>
                <a:gridCol w="3089006">
                  <a:extLst>
                    <a:ext uri="{9D8B030D-6E8A-4147-A177-3AD203B41FA5}">
                      <a16:colId xmlns:a16="http://schemas.microsoft.com/office/drawing/2014/main" val="74245244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100" b="1" i="1" dirty="0"/>
                        <a:t>Active voice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1" i="1" dirty="0"/>
                        <a:t>Passive voice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75338532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100" dirty="0"/>
                        <a:t>The board fired the CEO due to allegations of financial misconduct.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100" dirty="0"/>
                        <a:t>The CEO was fired </a:t>
                      </a:r>
                      <a:r>
                        <a:rPr lang="en-GB" sz="1100" b="0" i="0" u="none" strike="noStrike" noProof="0" dirty="0">
                          <a:solidFill>
                            <a:srgbClr val="000000"/>
                          </a:solidFill>
                          <a:latin typeface="Calibri"/>
                        </a:rPr>
                        <a:t>by the board </a:t>
                      </a:r>
                      <a:r>
                        <a:rPr lang="en-GB" sz="1100" dirty="0"/>
                        <a:t>due to allegations of financial misconduct.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1881282"/>
                  </a:ext>
                </a:extLst>
              </a:tr>
            </a:tbl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5217A307-EADD-6D7A-026D-0997CBB6A0D1}"/>
              </a:ext>
            </a:extLst>
          </p:cNvPr>
          <p:cNvSpPr txBox="1"/>
          <p:nvPr/>
        </p:nvSpPr>
        <p:spPr>
          <a:xfrm>
            <a:off x="347332" y="2875508"/>
            <a:ext cx="6178012" cy="4524315"/>
          </a:xfrm>
          <a:prstGeom prst="rect">
            <a:avLst/>
          </a:prstGeom>
          <a:solidFill>
            <a:srgbClr val="C3D821"/>
          </a:solidFill>
        </p:spPr>
        <p:txBody>
          <a:bodyPr wrap="square" rtlCol="0">
            <a:spAutoFit/>
          </a:bodyPr>
          <a:lstStyle/>
          <a:p>
            <a:r>
              <a:rPr lang="en-GB" sz="1200" dirty="0"/>
              <a:t>Think about and discuss which version is more suitable for each news story. </a:t>
            </a:r>
          </a:p>
          <a:p>
            <a:endParaRPr lang="en-GB" sz="1200" dirty="0"/>
          </a:p>
          <a:p>
            <a:r>
              <a:rPr lang="en-GB" sz="1200" dirty="0"/>
              <a:t>Consider: </a:t>
            </a:r>
            <a:br>
              <a:rPr lang="en-GB" sz="1200" dirty="0"/>
            </a:br>
            <a:endParaRPr lang="en-GB" sz="12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dirty="0"/>
              <a:t>Which is clearer for the listener?</a:t>
            </a:r>
            <a:br>
              <a:rPr lang="en-GB" sz="1200" dirty="0"/>
            </a:br>
            <a:br>
              <a:rPr lang="en-GB" sz="1200" dirty="0"/>
            </a:br>
            <a:br>
              <a:rPr lang="en-GB" sz="1200" dirty="0"/>
            </a:br>
            <a:endParaRPr lang="en-GB" sz="12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dirty="0"/>
              <a:t>Where is the responsibility placed?</a:t>
            </a:r>
            <a:br>
              <a:rPr lang="en-GB" sz="1200" dirty="0"/>
            </a:br>
            <a:br>
              <a:rPr lang="en-GB" sz="1200" dirty="0"/>
            </a:br>
            <a:br>
              <a:rPr lang="en-GB" sz="1200" dirty="0"/>
            </a:br>
            <a:endParaRPr lang="en-GB" sz="12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dirty="0"/>
              <a:t>Which sounds more immediate?</a:t>
            </a:r>
            <a:br>
              <a:rPr lang="en-GB" sz="1200" dirty="0"/>
            </a:br>
            <a:br>
              <a:rPr lang="en-GB" sz="1200" dirty="0"/>
            </a:br>
            <a:br>
              <a:rPr lang="en-GB" sz="1200" dirty="0"/>
            </a:br>
            <a:endParaRPr lang="en-GB" sz="12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dirty="0"/>
              <a:t>What or who do you want the subject of the sentence to be?</a:t>
            </a:r>
            <a:br>
              <a:rPr lang="en-GB" sz="1200" dirty="0"/>
            </a:br>
            <a:br>
              <a:rPr lang="en-GB" sz="1200" dirty="0"/>
            </a:br>
            <a:br>
              <a:rPr lang="en-GB" sz="1200" dirty="0"/>
            </a:br>
            <a:endParaRPr lang="en-GB" sz="12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dirty="0"/>
              <a:t>Should the focus be the action or the people?</a:t>
            </a:r>
            <a:br>
              <a:rPr lang="en-GB" sz="1200" dirty="0"/>
            </a:br>
            <a:br>
              <a:rPr lang="en-GB" sz="1200" dirty="0"/>
            </a:br>
            <a:br>
              <a:rPr lang="en-GB" sz="1200" dirty="0"/>
            </a:br>
            <a:endParaRPr lang="en-GB" sz="1200" dirty="0"/>
          </a:p>
        </p:txBody>
      </p:sp>
      <p:pic>
        <p:nvPicPr>
          <p:cNvPr id="8" name="Picture 7" descr="A black x on a white background&#10;&#10;Description automatically generated">
            <a:extLst>
              <a:ext uri="{FF2B5EF4-FFF2-40B4-BE49-F238E27FC236}">
                <a16:creationId xmlns:a16="http://schemas.microsoft.com/office/drawing/2014/main" id="{F7866822-D3F9-A849-3249-7FA95E29D29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96916" y="9169307"/>
            <a:ext cx="495803" cy="533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860576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787675A-6931-BA20-AB36-65B8FBF9B4F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091E66-E480-3720-3B83-C0B77789DA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0648" y="1064568"/>
            <a:ext cx="5915025" cy="527403"/>
          </a:xfrm>
        </p:spPr>
        <p:txBody>
          <a:bodyPr>
            <a:normAutofit fontScale="90000"/>
          </a:bodyPr>
          <a:lstStyle/>
          <a:p>
            <a:r>
              <a:rPr lang="en-GB" b="1" i="1" dirty="0"/>
              <a:t>Active or passive?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C77301E-CF23-10F5-906D-165E59F8B6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07/03/2024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0E8A9F1-4546-3253-A4F0-95BA3C9D2A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808822" y="9181402"/>
            <a:ext cx="2628290" cy="527403"/>
          </a:xfrm>
        </p:spPr>
        <p:txBody>
          <a:bodyPr/>
          <a:lstStyle/>
          <a:p>
            <a:pPr defTabSz="457200">
              <a:lnSpc>
                <a:spcPct val="90000"/>
              </a:lnSpc>
              <a:spcAft>
                <a:spcPts val="600"/>
              </a:spcAft>
            </a:pPr>
            <a:r>
              <a:rPr lang="en-GB" dirty="0">
                <a:solidFill>
                  <a:schemeClr val="bg1">
                    <a:lumMod val="50000"/>
                    <a:alpha val="80000"/>
                  </a:schemeClr>
                </a:solidFill>
              </a:rPr>
              <a:t>ESB-RES-C243                                                             L1G2-Speech to Inform-Learner Workbook-Section 2</a:t>
            </a:r>
            <a:endParaRPr lang="en-US" dirty="0">
              <a:solidFill>
                <a:schemeClr val="bg1">
                  <a:lumMod val="50000"/>
                  <a:alpha val="80000"/>
                </a:schemeClr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A60E222-7346-C936-588F-737E8A28FD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13</a:t>
            </a:fld>
            <a:endParaRPr lang="en-GB"/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21AC472E-ACD9-23A7-C739-58706C0E674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08146556"/>
              </p:ext>
            </p:extLst>
          </p:nvPr>
        </p:nvGraphicFramePr>
        <p:xfrm>
          <a:off x="339994" y="1820771"/>
          <a:ext cx="6178012" cy="7975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089006">
                  <a:extLst>
                    <a:ext uri="{9D8B030D-6E8A-4147-A177-3AD203B41FA5}">
                      <a16:colId xmlns:a16="http://schemas.microsoft.com/office/drawing/2014/main" val="3689617904"/>
                    </a:ext>
                  </a:extLst>
                </a:gridCol>
                <a:gridCol w="3089006">
                  <a:extLst>
                    <a:ext uri="{9D8B030D-6E8A-4147-A177-3AD203B41FA5}">
                      <a16:colId xmlns:a16="http://schemas.microsoft.com/office/drawing/2014/main" val="74245244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100" b="1" i="1" dirty="0"/>
                        <a:t>Active voice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1" i="1" dirty="0"/>
                        <a:t>Passive voice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75338532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100" dirty="0"/>
                        <a:t>Meteorologists predict a record-breaking heatwave will hit the region next week.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100" dirty="0"/>
                        <a:t>A record-breaking heatwave is predicted to hit the region next week by meteorologists.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1881282"/>
                  </a:ext>
                </a:extLst>
              </a:tr>
            </a:tbl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4FE5153D-CBDE-35F5-840B-ADDEEA02F2EA}"/>
              </a:ext>
            </a:extLst>
          </p:cNvPr>
          <p:cNvSpPr txBox="1"/>
          <p:nvPr/>
        </p:nvSpPr>
        <p:spPr>
          <a:xfrm>
            <a:off x="347332" y="2875508"/>
            <a:ext cx="6178012" cy="4524315"/>
          </a:xfrm>
          <a:prstGeom prst="rect">
            <a:avLst/>
          </a:prstGeom>
          <a:solidFill>
            <a:srgbClr val="C3D821"/>
          </a:solidFill>
        </p:spPr>
        <p:txBody>
          <a:bodyPr wrap="square" rtlCol="0">
            <a:spAutoFit/>
          </a:bodyPr>
          <a:lstStyle/>
          <a:p>
            <a:r>
              <a:rPr lang="en-GB" sz="1200" dirty="0"/>
              <a:t>Think about and discuss which version is more suitable for each news story. </a:t>
            </a:r>
          </a:p>
          <a:p>
            <a:endParaRPr lang="en-GB" sz="1200" dirty="0"/>
          </a:p>
          <a:p>
            <a:r>
              <a:rPr lang="en-GB" sz="1200" dirty="0"/>
              <a:t>Consider: </a:t>
            </a:r>
            <a:br>
              <a:rPr lang="en-GB" sz="1200" dirty="0"/>
            </a:br>
            <a:endParaRPr lang="en-GB" sz="12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dirty="0"/>
              <a:t>Which is clearer for the listener?</a:t>
            </a:r>
            <a:br>
              <a:rPr lang="en-GB" sz="1200" dirty="0"/>
            </a:br>
            <a:br>
              <a:rPr lang="en-GB" sz="1200" dirty="0"/>
            </a:br>
            <a:br>
              <a:rPr lang="en-GB" sz="1200" dirty="0"/>
            </a:br>
            <a:endParaRPr lang="en-GB" sz="12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dirty="0"/>
              <a:t>Where is the responsibility placed?</a:t>
            </a:r>
            <a:br>
              <a:rPr lang="en-GB" sz="1200" dirty="0"/>
            </a:br>
            <a:br>
              <a:rPr lang="en-GB" sz="1200" dirty="0"/>
            </a:br>
            <a:br>
              <a:rPr lang="en-GB" sz="1200" dirty="0"/>
            </a:br>
            <a:endParaRPr lang="en-GB" sz="12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dirty="0"/>
              <a:t>Which sounds more immediate?</a:t>
            </a:r>
            <a:br>
              <a:rPr lang="en-GB" sz="1200" dirty="0"/>
            </a:br>
            <a:br>
              <a:rPr lang="en-GB" sz="1200" dirty="0"/>
            </a:br>
            <a:br>
              <a:rPr lang="en-GB" sz="1200" dirty="0"/>
            </a:br>
            <a:endParaRPr lang="en-GB" sz="12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dirty="0"/>
              <a:t>What or who do you want the subject of the sentence to be?</a:t>
            </a:r>
            <a:br>
              <a:rPr lang="en-GB" sz="1200" dirty="0"/>
            </a:br>
            <a:br>
              <a:rPr lang="en-GB" sz="1200" dirty="0"/>
            </a:br>
            <a:br>
              <a:rPr lang="en-GB" sz="1200" dirty="0"/>
            </a:br>
            <a:endParaRPr lang="en-GB" sz="12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dirty="0"/>
              <a:t>Should the focus be the action or the people?</a:t>
            </a:r>
            <a:br>
              <a:rPr lang="en-GB" sz="1200" dirty="0"/>
            </a:br>
            <a:br>
              <a:rPr lang="en-GB" sz="1200" dirty="0"/>
            </a:br>
            <a:br>
              <a:rPr lang="en-GB" sz="1200" dirty="0"/>
            </a:br>
            <a:endParaRPr lang="en-GB" sz="1200" dirty="0"/>
          </a:p>
        </p:txBody>
      </p:sp>
      <p:pic>
        <p:nvPicPr>
          <p:cNvPr id="8" name="Picture 7" descr="A black x on a white background&#10;&#10;Description automatically generated">
            <a:extLst>
              <a:ext uri="{FF2B5EF4-FFF2-40B4-BE49-F238E27FC236}">
                <a16:creationId xmlns:a16="http://schemas.microsoft.com/office/drawing/2014/main" id="{CB3B7C2F-C8D7-2915-F94F-EC5C203534E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78821" y="9169307"/>
            <a:ext cx="495803" cy="533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383409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E83484-12B1-E7A3-F663-0CEF7E738F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0648" y="1064568"/>
            <a:ext cx="5915025" cy="1080115"/>
          </a:xfrm>
        </p:spPr>
        <p:txBody>
          <a:bodyPr>
            <a:normAutofit/>
          </a:bodyPr>
          <a:lstStyle/>
          <a:p>
            <a:r>
              <a:rPr lang="en-GB" sz="3200" b="1" i="1" dirty="0"/>
              <a:t>Formal or informal? 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BB1CC47-9ADE-4807-2C14-02BF0FA275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07/03/2024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D1BD3DE-8E72-4FB3-8727-819D86C804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808822" y="9181402"/>
            <a:ext cx="2700298" cy="527403"/>
          </a:xfrm>
        </p:spPr>
        <p:txBody>
          <a:bodyPr/>
          <a:lstStyle/>
          <a:p>
            <a:pPr defTabSz="457200">
              <a:lnSpc>
                <a:spcPct val="90000"/>
              </a:lnSpc>
              <a:spcAft>
                <a:spcPts val="600"/>
              </a:spcAft>
            </a:pPr>
            <a:r>
              <a:rPr lang="en-GB" dirty="0">
                <a:solidFill>
                  <a:schemeClr val="bg1">
                    <a:lumMod val="50000"/>
                    <a:alpha val="80000"/>
                  </a:schemeClr>
                </a:solidFill>
              </a:rPr>
              <a:t>ESB-RES-C243                                                                L1G2-Speech to Inform-Learner Workbook-Section 2</a:t>
            </a:r>
            <a:endParaRPr lang="en-US" dirty="0">
              <a:solidFill>
                <a:schemeClr val="bg1">
                  <a:lumMod val="50000"/>
                  <a:alpha val="80000"/>
                </a:schemeClr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F8E40A8-BFEB-8C36-9821-2704897763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14</a:t>
            </a:fld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EB69F2C-024A-FAB5-61DC-A7697BBAA021}"/>
              </a:ext>
            </a:extLst>
          </p:cNvPr>
          <p:cNvSpPr txBox="1"/>
          <p:nvPr/>
        </p:nvSpPr>
        <p:spPr>
          <a:xfrm>
            <a:off x="413600" y="2246722"/>
            <a:ext cx="2871384" cy="2723823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en-GB" sz="1200" b="1" i="1" dirty="0"/>
              <a:t>List 1:</a:t>
            </a:r>
          </a:p>
          <a:p>
            <a:pPr marL="171450" indent="-1714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200" dirty="0"/>
              <a:t>“Hello, I'm Alex Thompson. Today on News Now, we'll be covering...”</a:t>
            </a:r>
            <a:br>
              <a:rPr lang="en-GB" sz="1200" dirty="0"/>
            </a:br>
            <a:endParaRPr lang="en-GB" sz="1200" dirty="0"/>
          </a:p>
          <a:p>
            <a:pPr marL="171450" indent="-1714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200" b="0" i="0" dirty="0">
                <a:effectLst/>
              </a:rPr>
              <a:t>“Hey there, it's Jamal reporting for News Buzz. Let's dive into today's top stories.”</a:t>
            </a:r>
            <a:br>
              <a:rPr lang="en-GB" sz="1200" b="0" i="0" dirty="0">
                <a:effectLst/>
              </a:rPr>
            </a:br>
            <a:endParaRPr lang="en-GB" sz="1200" b="0" i="0" dirty="0">
              <a:effectLst/>
            </a:endParaRPr>
          </a:p>
          <a:p>
            <a:pPr marL="171450" indent="-1714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200" b="0" i="0" dirty="0">
                <a:effectLst/>
              </a:rPr>
              <a:t>“Good evening, and welcome to Global News. I'm Aisha Khan, bringing you the latest headlines from around the world.”</a:t>
            </a:r>
            <a:br>
              <a:rPr lang="en-GB" sz="1200" b="0" i="0" dirty="0">
                <a:effectLst/>
              </a:rPr>
            </a:br>
            <a:endParaRPr lang="en-GB" sz="1200" dirty="0"/>
          </a:p>
          <a:p>
            <a:pPr marL="171450" indent="-1714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200" b="0" i="0" dirty="0">
                <a:effectLst/>
              </a:rPr>
              <a:t>“Hi everyone, thanks for joining us. I’m Layla, and this is Today's News.”</a:t>
            </a:r>
            <a:endParaRPr lang="en-GB" sz="120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8B90F33-F66B-2B6B-BC0E-DA572B3AA25E}"/>
              </a:ext>
            </a:extLst>
          </p:cNvPr>
          <p:cNvSpPr txBox="1"/>
          <p:nvPr/>
        </p:nvSpPr>
        <p:spPr>
          <a:xfrm>
            <a:off x="3590665" y="2246722"/>
            <a:ext cx="2871384" cy="3046988"/>
          </a:xfrm>
          <a:prstGeom prst="rect">
            <a:avLst/>
          </a:prstGeom>
          <a:solidFill>
            <a:srgbClr val="F6F9DE"/>
          </a:solidFill>
        </p:spPr>
        <p:txBody>
          <a:bodyPr wrap="square">
            <a:spAutoFit/>
          </a:bodyPr>
          <a:lstStyle/>
          <a:p>
            <a:r>
              <a:rPr lang="en-GB" sz="1200" b="1" i="1" dirty="0"/>
              <a:t>List 2: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b="0" i="0" dirty="0">
                <a:effectLst/>
              </a:rPr>
              <a:t>“That's all for now. Join us again tomorrow for more news updates. I’m Christopher Taylor, signing off.”</a:t>
            </a:r>
            <a:br>
              <a:rPr lang="en-GB" sz="1200" b="0" i="0" dirty="0">
                <a:effectLst/>
              </a:rPr>
            </a:br>
            <a:endParaRPr lang="en-GB" sz="1200" b="0" i="0" dirty="0">
              <a:effectLst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/>
              <a:t>“And that's a wrap for today! Catch you later for more news. I’m Priya, take care.”</a:t>
            </a:r>
            <a:br>
              <a:rPr lang="en-GB" sz="1200" dirty="0"/>
            </a:br>
            <a:endParaRPr lang="en-GB" sz="1200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/>
              <a:t>“Thanks for tuning in. Remember, you can find more news on our website. I'm Sanjay Patel, see you next time.”</a:t>
            </a:r>
            <a:br>
              <a:rPr lang="en-GB" sz="1200" dirty="0"/>
            </a:br>
            <a:endParaRPr lang="en-GB" sz="1200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/>
              <a:t>“Thanks for tuning in. Remember, you can find more news on our website. I'm </a:t>
            </a:r>
            <a:r>
              <a:rPr lang="en-GB" sz="1200" b="0" i="0" dirty="0">
                <a:effectLst/>
              </a:rPr>
              <a:t>Kwame Osei</a:t>
            </a:r>
            <a:r>
              <a:rPr lang="en-GB" sz="1200" dirty="0"/>
              <a:t>, see you next time.”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5EE3529B-7046-D835-5BD7-97D397CAF53C}"/>
              </a:ext>
            </a:extLst>
          </p:cNvPr>
          <p:cNvGrpSpPr/>
          <p:nvPr/>
        </p:nvGrpSpPr>
        <p:grpSpPr>
          <a:xfrm>
            <a:off x="327471" y="6033120"/>
            <a:ext cx="5915025" cy="1183381"/>
            <a:chOff x="395536" y="2977531"/>
            <a:chExt cx="8496944" cy="1711923"/>
          </a:xfrm>
        </p:grpSpPr>
        <p:cxnSp>
          <p:nvCxnSpPr>
            <p:cNvPr id="13" name="Straight Arrow Connector 12">
              <a:extLst>
                <a:ext uri="{FF2B5EF4-FFF2-40B4-BE49-F238E27FC236}">
                  <a16:creationId xmlns:a16="http://schemas.microsoft.com/office/drawing/2014/main" id="{3D30CA51-C946-4836-8769-564FD384034E}"/>
                </a:ext>
              </a:extLst>
            </p:cNvPr>
            <p:cNvCxnSpPr/>
            <p:nvPr/>
          </p:nvCxnSpPr>
          <p:spPr>
            <a:xfrm>
              <a:off x="395536" y="3833493"/>
              <a:ext cx="8496944" cy="0"/>
            </a:xfrm>
            <a:prstGeom prst="straightConnector1">
              <a:avLst/>
            </a:prstGeom>
            <a:ln w="28575">
              <a:headEnd type="triangle"/>
              <a:tailEnd type="triangle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DE6DD579-839A-FC60-3609-5A30EED65AB9}"/>
                </a:ext>
              </a:extLst>
            </p:cNvPr>
            <p:cNvGrpSpPr/>
            <p:nvPr/>
          </p:nvGrpSpPr>
          <p:grpSpPr>
            <a:xfrm>
              <a:off x="1083233" y="2977531"/>
              <a:ext cx="6977533" cy="1711923"/>
              <a:chOff x="474787" y="2725189"/>
              <a:chExt cx="8205117" cy="2152650"/>
            </a:xfrm>
          </p:grpSpPr>
          <p:pic>
            <p:nvPicPr>
              <p:cNvPr id="15" name="Picture 14">
                <a:extLst>
                  <a:ext uri="{FF2B5EF4-FFF2-40B4-BE49-F238E27FC236}">
                    <a16:creationId xmlns:a16="http://schemas.microsoft.com/office/drawing/2014/main" id="{0186C104-9E7E-FF7C-16B3-1A05CF030A8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2627784" y="3110403"/>
                <a:ext cx="1409700" cy="1514475"/>
              </a:xfrm>
              <a:prstGeom prst="rect">
                <a:avLst/>
              </a:prstGeom>
            </p:spPr>
          </p:pic>
          <p:pic>
            <p:nvPicPr>
              <p:cNvPr id="16" name="Picture 15">
                <a:extLst>
                  <a:ext uri="{FF2B5EF4-FFF2-40B4-BE49-F238E27FC236}">
                    <a16:creationId xmlns:a16="http://schemas.microsoft.com/office/drawing/2014/main" id="{24F1BA9A-FB9F-23FB-F361-D399D575198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5042148" y="3044276"/>
                <a:ext cx="1540144" cy="1514475"/>
              </a:xfrm>
              <a:prstGeom prst="rect">
                <a:avLst/>
              </a:prstGeom>
            </p:spPr>
          </p:pic>
          <p:pic>
            <p:nvPicPr>
              <p:cNvPr id="17" name="Picture 16">
                <a:extLst>
                  <a:ext uri="{FF2B5EF4-FFF2-40B4-BE49-F238E27FC236}">
                    <a16:creationId xmlns:a16="http://schemas.microsoft.com/office/drawing/2014/main" id="{A72AD7CC-5708-CB4D-F568-A96096EC0AB2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/>
              <a:srcRect r="7512"/>
              <a:stretch/>
            </p:blipFill>
            <p:spPr>
              <a:xfrm>
                <a:off x="474787" y="2906164"/>
                <a:ext cx="1356650" cy="1790701"/>
              </a:xfrm>
              <a:prstGeom prst="rect">
                <a:avLst/>
              </a:prstGeom>
            </p:spPr>
          </p:pic>
          <p:pic>
            <p:nvPicPr>
              <p:cNvPr id="18" name="Picture 17">
                <a:extLst>
                  <a:ext uri="{FF2B5EF4-FFF2-40B4-BE49-F238E27FC236}">
                    <a16:creationId xmlns:a16="http://schemas.microsoft.com/office/drawing/2014/main" id="{6D211A67-D3C9-0C88-278A-679DCB497FD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7308304" y="2725189"/>
                <a:ext cx="1371600" cy="2152650"/>
              </a:xfrm>
              <a:prstGeom prst="rect">
                <a:avLst/>
              </a:prstGeom>
            </p:spPr>
          </p:pic>
        </p:grpSp>
      </p:grpSp>
      <p:pic>
        <p:nvPicPr>
          <p:cNvPr id="6" name="Picture 5">
            <a:extLst>
              <a:ext uri="{FF2B5EF4-FFF2-40B4-BE49-F238E27FC236}">
                <a16:creationId xmlns:a16="http://schemas.microsoft.com/office/drawing/2014/main" id="{37AB37BA-05BC-B7B1-F225-6509D77B48E8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 rotWithShape="1">
          <a:blip r:embed="rId6"/>
          <a:srcRect l="14665" t="1" r="11395" b="1"/>
          <a:stretch/>
        </p:blipFill>
        <p:spPr>
          <a:xfrm>
            <a:off x="6242496" y="9181401"/>
            <a:ext cx="486743" cy="5274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05180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C86236-AC9B-F82E-3FBA-EF08B2C551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0648" y="992560"/>
            <a:ext cx="5915025" cy="648067"/>
          </a:xfrm>
        </p:spPr>
        <p:txBody>
          <a:bodyPr/>
          <a:lstStyle/>
          <a:p>
            <a:r>
              <a:rPr lang="en-GB" b="1" i="1" dirty="0"/>
              <a:t>Other language techniques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4C3FEBC-E98B-3E6E-1BD2-62D0258EB2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07/03/2024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017550D-D732-C076-2A14-98AB889A75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808822" y="9181402"/>
            <a:ext cx="2628290" cy="527403"/>
          </a:xfrm>
        </p:spPr>
        <p:txBody>
          <a:bodyPr/>
          <a:lstStyle/>
          <a:p>
            <a:pPr defTabSz="457200">
              <a:lnSpc>
                <a:spcPct val="90000"/>
              </a:lnSpc>
              <a:spcAft>
                <a:spcPts val="600"/>
              </a:spcAft>
            </a:pPr>
            <a:r>
              <a:rPr lang="en-GB" dirty="0">
                <a:solidFill>
                  <a:schemeClr val="bg1">
                    <a:lumMod val="50000"/>
                    <a:alpha val="80000"/>
                  </a:schemeClr>
                </a:solidFill>
              </a:rPr>
              <a:t>ESB-RES-C243                                                             L1G2-Speech to Inform-Learner Workbook-Section 2</a:t>
            </a:r>
            <a:endParaRPr lang="en-US" dirty="0">
              <a:solidFill>
                <a:schemeClr val="bg1">
                  <a:lumMod val="50000"/>
                  <a:alpha val="80000"/>
                </a:schemeClr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E777CBA-7CC5-1132-809F-70499B6136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15</a:t>
            </a:fld>
            <a:endParaRPr lang="en-GB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6FEC6BB1-F8C1-5F78-3F27-BF729625A96C}"/>
              </a:ext>
            </a:extLst>
          </p:cNvPr>
          <p:cNvSpPr/>
          <p:nvPr/>
        </p:nvSpPr>
        <p:spPr>
          <a:xfrm>
            <a:off x="260648" y="1640627"/>
            <a:ext cx="6336704" cy="288037"/>
          </a:xfrm>
          <a:prstGeom prst="rect">
            <a:avLst/>
          </a:prstGeom>
          <a:solidFill>
            <a:srgbClr val="C3D82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>
                <a:solidFill>
                  <a:schemeClr val="tx1"/>
                </a:solidFill>
              </a:rPr>
              <a:t>Use this sheet to plan some techniques you might use in your spoken news report</a:t>
            </a:r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90D19105-8076-CBFD-7AA1-EA9A3021171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66269267"/>
              </p:ext>
            </p:extLst>
          </p:nvPr>
        </p:nvGraphicFramePr>
        <p:xfrm>
          <a:off x="260648" y="2288694"/>
          <a:ext cx="6336704" cy="622203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168352">
                  <a:extLst>
                    <a:ext uri="{9D8B030D-6E8A-4147-A177-3AD203B41FA5}">
                      <a16:colId xmlns:a16="http://schemas.microsoft.com/office/drawing/2014/main" val="3378581911"/>
                    </a:ext>
                  </a:extLst>
                </a:gridCol>
                <a:gridCol w="3168352">
                  <a:extLst>
                    <a:ext uri="{9D8B030D-6E8A-4147-A177-3AD203B41FA5}">
                      <a16:colId xmlns:a16="http://schemas.microsoft.com/office/drawing/2014/main" val="874790376"/>
                    </a:ext>
                  </a:extLst>
                </a:gridCol>
              </a:tblGrid>
              <a:tr h="576074">
                <a:tc>
                  <a:txBody>
                    <a:bodyPr/>
                    <a:lstStyle/>
                    <a:p>
                      <a:pPr algn="ctr"/>
                      <a:r>
                        <a:rPr lang="en-GB" b="1" i="1" dirty="0">
                          <a:solidFill>
                            <a:schemeClr val="tx1"/>
                          </a:solidFill>
                        </a:rPr>
                        <a:t>Technique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i="1" dirty="0">
                          <a:solidFill>
                            <a:schemeClr val="tx1"/>
                          </a:solidFill>
                        </a:rPr>
                        <a:t>How you could use it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475894770"/>
                  </a:ext>
                </a:extLst>
              </a:tr>
              <a:tr h="940993">
                <a:tc>
                  <a:txBody>
                    <a:bodyPr/>
                    <a:lstStyle/>
                    <a:p>
                      <a:r>
                        <a:rPr lang="en-GB" b="1" i="1" dirty="0"/>
                        <a:t>Facts or statistics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99873974"/>
                  </a:ext>
                </a:extLst>
              </a:tr>
              <a:tr h="940993">
                <a:tc>
                  <a:txBody>
                    <a:bodyPr/>
                    <a:lstStyle/>
                    <a:p>
                      <a:r>
                        <a:rPr lang="en-GB" b="1" i="1" dirty="0"/>
                        <a:t>Quotes from experts or witnesses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94753763"/>
                  </a:ext>
                </a:extLst>
              </a:tr>
              <a:tr h="940993">
                <a:tc>
                  <a:txBody>
                    <a:bodyPr/>
                    <a:lstStyle/>
                    <a:p>
                      <a:r>
                        <a:rPr lang="en-GB" b="1" i="1" dirty="0"/>
                        <a:t>Emotive language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27033107"/>
                  </a:ext>
                </a:extLst>
              </a:tr>
              <a:tr h="940993">
                <a:tc>
                  <a:txBody>
                    <a:bodyPr/>
                    <a:lstStyle/>
                    <a:p>
                      <a:r>
                        <a:rPr lang="en-GB" b="1" i="1" dirty="0"/>
                        <a:t>Rhetorical questions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91408615"/>
                  </a:ext>
                </a:extLst>
              </a:tr>
              <a:tr h="940993">
                <a:tc>
                  <a:txBody>
                    <a:bodyPr/>
                    <a:lstStyle/>
                    <a:p>
                      <a:r>
                        <a:rPr lang="en-GB" b="1" i="1" dirty="0"/>
                        <a:t>Exaggeration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56662943"/>
                  </a:ext>
                </a:extLst>
              </a:tr>
              <a:tr h="940993">
                <a:tc>
                  <a:txBody>
                    <a:bodyPr/>
                    <a:lstStyle/>
                    <a:p>
                      <a:r>
                        <a:rPr lang="en-GB" b="1" i="1" dirty="0"/>
                        <a:t>Repetition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14343157"/>
                  </a:ext>
                </a:extLst>
              </a:tr>
            </a:tbl>
          </a:graphicData>
        </a:graphic>
      </p:graphicFrame>
      <p:pic>
        <p:nvPicPr>
          <p:cNvPr id="8" name="Picture 7" descr="A black x on a white background&#10;&#10;Description automatically generated">
            <a:extLst>
              <a:ext uri="{FF2B5EF4-FFF2-40B4-BE49-F238E27FC236}">
                <a16:creationId xmlns:a16="http://schemas.microsoft.com/office/drawing/2014/main" id="{30E38A29-B44E-61EC-7890-51FF254D51D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96916" y="9169307"/>
            <a:ext cx="495803" cy="533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753805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DE4C9B-F572-4553-868F-071B7E4DF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0648" y="932434"/>
            <a:ext cx="5915025" cy="648067"/>
          </a:xfrm>
        </p:spPr>
        <p:txBody>
          <a:bodyPr/>
          <a:lstStyle/>
          <a:p>
            <a:r>
              <a:rPr lang="en-GB" b="1" i="1" dirty="0"/>
              <a:t>Self-Assessment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A037E23-8190-40C0-A180-B3D5B99A38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07/03/2024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E117655-7943-454B-AE7C-4F66A48E44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808822" y="9181402"/>
            <a:ext cx="2628290" cy="527403"/>
          </a:xfrm>
        </p:spPr>
        <p:txBody>
          <a:bodyPr/>
          <a:lstStyle/>
          <a:p>
            <a:pPr defTabSz="457200">
              <a:lnSpc>
                <a:spcPct val="90000"/>
              </a:lnSpc>
              <a:spcAft>
                <a:spcPts val="600"/>
              </a:spcAft>
            </a:pPr>
            <a:r>
              <a:rPr lang="en-GB" dirty="0">
                <a:solidFill>
                  <a:schemeClr val="bg1">
                    <a:lumMod val="50000"/>
                    <a:alpha val="80000"/>
                  </a:schemeClr>
                </a:solidFill>
              </a:rPr>
              <a:t>ESB-RES-C243                                                             L1G2-Speech to Inform-Learner Workbook-Section 2</a:t>
            </a:r>
            <a:endParaRPr lang="en-US" dirty="0">
              <a:solidFill>
                <a:schemeClr val="bg1">
                  <a:lumMod val="50000"/>
                  <a:alpha val="80000"/>
                </a:schemeClr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79A4187-BA8D-4049-9EDD-B1ECB3D51F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16</a:t>
            </a:fld>
            <a:endParaRPr lang="en-GB"/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D4D04EFD-5A01-4E23-9BB8-7F41ADF1191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25427830"/>
              </p:ext>
            </p:extLst>
          </p:nvPr>
        </p:nvGraphicFramePr>
        <p:xfrm>
          <a:off x="260648" y="1583081"/>
          <a:ext cx="6416341" cy="628812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872208">
                  <a:extLst>
                    <a:ext uri="{9D8B030D-6E8A-4147-A177-3AD203B41FA5}">
                      <a16:colId xmlns:a16="http://schemas.microsoft.com/office/drawing/2014/main" val="787868252"/>
                    </a:ext>
                  </a:extLst>
                </a:gridCol>
                <a:gridCol w="1514711">
                  <a:extLst>
                    <a:ext uri="{9D8B030D-6E8A-4147-A177-3AD203B41FA5}">
                      <a16:colId xmlns:a16="http://schemas.microsoft.com/office/drawing/2014/main" val="3878249721"/>
                    </a:ext>
                  </a:extLst>
                </a:gridCol>
                <a:gridCol w="1514711">
                  <a:extLst>
                    <a:ext uri="{9D8B030D-6E8A-4147-A177-3AD203B41FA5}">
                      <a16:colId xmlns:a16="http://schemas.microsoft.com/office/drawing/2014/main" val="590961038"/>
                    </a:ext>
                  </a:extLst>
                </a:gridCol>
                <a:gridCol w="1514711">
                  <a:extLst>
                    <a:ext uri="{9D8B030D-6E8A-4147-A177-3AD203B41FA5}">
                      <a16:colId xmlns:a16="http://schemas.microsoft.com/office/drawing/2014/main" val="3948152569"/>
                    </a:ext>
                  </a:extLst>
                </a:gridCol>
              </a:tblGrid>
              <a:tr h="527402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Skill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Not Confident</a:t>
                      </a:r>
                    </a:p>
                  </a:txBody>
                  <a:tcPr anchor="ctr">
                    <a:solidFill>
                      <a:srgbClr val="F4891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Somewhat Confident</a:t>
                      </a:r>
                    </a:p>
                  </a:txBody>
                  <a:tcPr anchor="ctr">
                    <a:solidFill>
                      <a:srgbClr val="FBD10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Very Confident</a:t>
                      </a:r>
                    </a:p>
                  </a:txBody>
                  <a:tcPr anchor="ctr">
                    <a:solidFill>
                      <a:srgbClr val="C4D82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69953776"/>
                  </a:ext>
                </a:extLst>
              </a:tr>
              <a:tr h="640080">
                <a:tc>
                  <a:txBody>
                    <a:bodyPr/>
                    <a:lstStyle/>
                    <a:p>
                      <a:r>
                        <a:rPr lang="en-GB" sz="1200" dirty="0"/>
                        <a:t>I can plan a spoken piece to a time limit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91852291"/>
                  </a:ext>
                </a:extLst>
              </a:tr>
              <a:tr h="640080">
                <a:tc>
                  <a:txBody>
                    <a:bodyPr/>
                    <a:lstStyle/>
                    <a:p>
                      <a:r>
                        <a:rPr lang="en-GB" sz="1200" dirty="0"/>
                        <a:t>I can explain an event using the 5 Ws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393348339"/>
                  </a:ext>
                </a:extLst>
              </a:tr>
              <a:tr h="640080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/>
                        <a:t>I can use clear, concise language to present information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334110402"/>
                  </a:ext>
                </a:extLst>
              </a:tr>
              <a:tr h="640080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/>
                        <a:t>I know different methods to persuade my audience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092688760"/>
                  </a:ext>
                </a:extLst>
              </a:tr>
              <a:tr h="640080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/>
                        <a:t>I can speak naturally, even when I have learned a piece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91509949"/>
                  </a:ext>
                </a:extLst>
              </a:tr>
              <a:tr h="640080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/>
                        <a:t>I can use an appropriately formal register for a news report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460175352"/>
                  </a:ext>
                </a:extLst>
              </a:tr>
              <a:tr h="640080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/>
                        <a:t>I know where to add pause and emphasis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891942772"/>
                  </a:ext>
                </a:extLst>
              </a:tr>
              <a:tr h="640080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/>
                        <a:t>I can use body language and gesture to add meaning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86216621"/>
                  </a:ext>
                </a:extLst>
              </a:tr>
              <a:tr h="640080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/>
                        <a:t>I can appear confident in front of my audience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834871628"/>
                  </a:ext>
                </a:extLst>
              </a:tr>
            </a:tbl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A9DDFE75-6E0A-AEAE-9465-71818ED8EE1A}"/>
              </a:ext>
            </a:extLst>
          </p:cNvPr>
          <p:cNvSpPr txBox="1"/>
          <p:nvPr/>
        </p:nvSpPr>
        <p:spPr>
          <a:xfrm>
            <a:off x="260649" y="7977336"/>
            <a:ext cx="6436308" cy="113205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688196A-0C78-B301-4BA4-959E6FACA48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2656" y="8101282"/>
            <a:ext cx="371539" cy="33999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C3DA04B8-9D85-C1B6-94BF-38EC488A79E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2656" y="8625408"/>
            <a:ext cx="382863" cy="436788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5E4A5CB1-3609-874C-8EFE-E1ACD31C4CFF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 rotWithShape="1">
          <a:blip r:embed="rId4"/>
          <a:srcRect l="14665" t="1" r="11395" b="1"/>
          <a:stretch/>
        </p:blipFill>
        <p:spPr>
          <a:xfrm>
            <a:off x="6236623" y="9153319"/>
            <a:ext cx="486743" cy="5274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96265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07/03/2024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808822" y="9181402"/>
            <a:ext cx="2628290" cy="527403"/>
          </a:xfrm>
        </p:spPr>
        <p:txBody>
          <a:bodyPr/>
          <a:lstStyle/>
          <a:p>
            <a:pPr defTabSz="457200">
              <a:lnSpc>
                <a:spcPct val="90000"/>
              </a:lnSpc>
              <a:spcAft>
                <a:spcPts val="600"/>
              </a:spcAft>
            </a:pPr>
            <a:r>
              <a:rPr lang="en-GB" dirty="0">
                <a:solidFill>
                  <a:schemeClr val="bg1">
                    <a:lumMod val="50000"/>
                    <a:alpha val="80000"/>
                  </a:schemeClr>
                </a:solidFill>
              </a:rPr>
              <a:t>ESB-RES-C243                                                             L1G2-Speech to Inform-Learner Workbook-Section 2</a:t>
            </a:r>
            <a:endParaRPr lang="en-US" dirty="0">
              <a:solidFill>
                <a:schemeClr val="bg1">
                  <a:lumMod val="50000"/>
                  <a:alpha val="80000"/>
                </a:scheme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2</a:t>
            </a:fld>
            <a:endParaRPr lang="en-GB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5E5C651A-6543-4824-AF35-935D17A1D53E}"/>
              </a:ext>
            </a:extLst>
          </p:cNvPr>
          <p:cNvGrpSpPr/>
          <p:nvPr/>
        </p:nvGrpSpPr>
        <p:grpSpPr>
          <a:xfrm>
            <a:off x="1835444" y="4088904"/>
            <a:ext cx="3168351" cy="2056651"/>
            <a:chOff x="6156176" y="4775069"/>
            <a:chExt cx="2186457" cy="1485478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E1F64AD5-333E-4D27-9C40-576DBC9C092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156176" y="4775069"/>
              <a:ext cx="2186457" cy="1485478"/>
            </a:xfrm>
            <a:prstGeom prst="rect">
              <a:avLst/>
            </a:prstGeom>
          </p:spPr>
        </p:pic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8BF1BF4B-35B1-4A97-B9C3-930E5B2A78F7}"/>
                </a:ext>
              </a:extLst>
            </p:cNvPr>
            <p:cNvSpPr txBox="1"/>
            <p:nvPr/>
          </p:nvSpPr>
          <p:spPr>
            <a:xfrm>
              <a:off x="6476075" y="4979888"/>
              <a:ext cx="1546657" cy="2573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endParaRPr lang="en-GB" sz="1400" dirty="0"/>
            </a:p>
          </p:txBody>
        </p:sp>
      </p:grpSp>
      <p:sp>
        <p:nvSpPr>
          <p:cNvPr id="9" name="TextBox 8"/>
          <p:cNvSpPr txBox="1"/>
          <p:nvPr/>
        </p:nvSpPr>
        <p:spPr>
          <a:xfrm>
            <a:off x="2051328" y="4471591"/>
            <a:ext cx="282503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400" b="1" i="1" dirty="0"/>
              <a:t>Section 2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997C032D-5215-8782-1799-A8754407FBC2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 rotWithShape="1">
          <a:blip r:embed="rId3"/>
          <a:srcRect l="14665" t="1" r="11395" b="1"/>
          <a:stretch/>
        </p:blipFill>
        <p:spPr>
          <a:xfrm>
            <a:off x="6236623" y="9153319"/>
            <a:ext cx="486743" cy="5274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90764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E45724-DF5D-416E-A095-B37CCD28DE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1598" y="1064568"/>
            <a:ext cx="5915025" cy="527403"/>
          </a:xfrm>
        </p:spPr>
        <p:txBody>
          <a:bodyPr>
            <a:normAutofit fontScale="90000"/>
          </a:bodyPr>
          <a:lstStyle/>
          <a:p>
            <a:r>
              <a:rPr lang="en-GB" b="1" i="1" dirty="0">
                <a:latin typeface="+mn-lt"/>
              </a:rPr>
              <a:t>Contents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9BFAD8-A9D1-4D71-AEFD-D3606DF615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07/03/2024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7319358-C54F-480C-B166-E536E0FE50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808822" y="9181402"/>
            <a:ext cx="2628290" cy="527403"/>
          </a:xfrm>
        </p:spPr>
        <p:txBody>
          <a:bodyPr/>
          <a:lstStyle/>
          <a:p>
            <a:pPr defTabSz="457200">
              <a:lnSpc>
                <a:spcPct val="90000"/>
              </a:lnSpc>
              <a:spcAft>
                <a:spcPts val="600"/>
              </a:spcAft>
            </a:pPr>
            <a:r>
              <a:rPr lang="en-GB" dirty="0">
                <a:solidFill>
                  <a:schemeClr val="bg1">
                    <a:lumMod val="50000"/>
                    <a:alpha val="80000"/>
                  </a:schemeClr>
                </a:solidFill>
              </a:rPr>
              <a:t>ESB-RES-C243                                                             L1G2-Speech to Inform-Learner Workbook-Section 2</a:t>
            </a:r>
            <a:endParaRPr lang="en-US" dirty="0">
              <a:solidFill>
                <a:schemeClr val="bg1">
                  <a:lumMod val="50000"/>
                  <a:alpha val="80000"/>
                </a:schemeClr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A4ABBCF-7B6A-49F7-BBAE-6667F29608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3</a:t>
            </a:fld>
            <a:endParaRPr lang="en-GB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1F84C64-8D20-ACCF-D02B-FEBEFDCCD832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 rotWithShape="1">
          <a:blip r:embed="rId3"/>
          <a:srcRect l="14665" t="1" r="11395" b="1"/>
          <a:stretch/>
        </p:blipFill>
        <p:spPr>
          <a:xfrm>
            <a:off x="6236623" y="9153319"/>
            <a:ext cx="486743" cy="527403"/>
          </a:xfrm>
          <a:prstGeom prst="rect">
            <a:avLst/>
          </a:prstGeom>
        </p:spPr>
      </p:pic>
      <p:graphicFrame>
        <p:nvGraphicFramePr>
          <p:cNvPr id="8" name="Table 6">
            <a:extLst>
              <a:ext uri="{FF2B5EF4-FFF2-40B4-BE49-F238E27FC236}">
                <a16:creationId xmlns:a16="http://schemas.microsoft.com/office/drawing/2014/main" id="{9D0BDC7A-F702-6046-0FE4-DB18027FA86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93263080"/>
              </p:ext>
            </p:extLst>
          </p:nvPr>
        </p:nvGraphicFramePr>
        <p:xfrm>
          <a:off x="404664" y="1831212"/>
          <a:ext cx="5818143" cy="3317685"/>
        </p:xfrm>
        <a:graphic>
          <a:graphicData uri="http://schemas.openxmlformats.org/drawingml/2006/table">
            <a:tbl>
              <a:tblPr firstRow="1" bandRow="1">
                <a:tableStyleId>{EB344D84-9AFB-497E-A393-DC336BA19D2E}</a:tableStyleId>
              </a:tblPr>
              <a:tblGrid>
                <a:gridCol w="5098063">
                  <a:extLst>
                    <a:ext uri="{9D8B030D-6E8A-4147-A177-3AD203B41FA5}">
                      <a16:colId xmlns:a16="http://schemas.microsoft.com/office/drawing/2014/main" val="2086311199"/>
                    </a:ext>
                  </a:extLst>
                </a:gridCol>
                <a:gridCol w="720080">
                  <a:extLst>
                    <a:ext uri="{9D8B030D-6E8A-4147-A177-3AD203B41FA5}">
                      <a16:colId xmlns:a16="http://schemas.microsoft.com/office/drawing/2014/main" val="4226498224"/>
                    </a:ext>
                  </a:extLst>
                </a:gridCol>
              </a:tblGrid>
              <a:tr h="199254">
                <a:tc>
                  <a:txBody>
                    <a:bodyPr/>
                    <a:lstStyle/>
                    <a:p>
                      <a:r>
                        <a:rPr lang="en-GB" sz="1400" b="1" i="1" dirty="0">
                          <a:solidFill>
                            <a:schemeClr val="tx1"/>
                          </a:solidFill>
                        </a:rPr>
                        <a:t>Section 2</a:t>
                      </a:r>
                    </a:p>
                  </a:txBody>
                  <a:tcPr anchor="ctr">
                    <a:solidFill>
                      <a:srgbClr val="BFD455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i="1" dirty="0">
                          <a:solidFill>
                            <a:schemeClr val="tx1"/>
                          </a:solidFill>
                        </a:rPr>
                        <a:t>Page</a:t>
                      </a:r>
                    </a:p>
                  </a:txBody>
                  <a:tcPr anchor="ctr">
                    <a:solidFill>
                      <a:srgbClr val="BFD45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39913871"/>
                  </a:ext>
                </a:extLst>
              </a:tr>
              <a:tr h="334765">
                <a:tc>
                  <a:txBody>
                    <a:bodyPr/>
                    <a:lstStyle/>
                    <a:p>
                      <a:r>
                        <a:rPr lang="en-GB" sz="1200" b="0" i="1" dirty="0">
                          <a:solidFill>
                            <a:schemeClr val="tx1"/>
                          </a:solidFill>
                        </a:rPr>
                        <a:t>Self-assessment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200" b="0" i="1" dirty="0">
                          <a:solidFill>
                            <a:schemeClr val="tx1"/>
                          </a:solidFill>
                        </a:rPr>
                        <a:t>4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81516780"/>
                  </a:ext>
                </a:extLst>
              </a:tr>
              <a:tr h="334765">
                <a:tc>
                  <a:txBody>
                    <a:bodyPr/>
                    <a:lstStyle/>
                    <a:p>
                      <a:r>
                        <a:rPr lang="en-GB" sz="1200" b="0" i="1" dirty="0">
                          <a:solidFill>
                            <a:schemeClr val="tx1"/>
                          </a:solidFill>
                        </a:rPr>
                        <a:t>What is news?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200" b="0" i="1" dirty="0">
                          <a:solidFill>
                            <a:schemeClr val="tx1"/>
                          </a:solidFill>
                        </a:rPr>
                        <a:t>5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884626282"/>
                  </a:ext>
                </a:extLst>
              </a:tr>
              <a:tr h="334765">
                <a:tc>
                  <a:txBody>
                    <a:bodyPr/>
                    <a:lstStyle/>
                    <a:p>
                      <a:r>
                        <a:rPr lang="en-GB" sz="1200" b="0" i="1" dirty="0">
                          <a:solidFill>
                            <a:schemeClr val="tx1"/>
                          </a:solidFill>
                        </a:rPr>
                        <a:t>News stories should be…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200" b="0" i="1" dirty="0">
                          <a:solidFill>
                            <a:schemeClr val="tx1"/>
                          </a:solidFill>
                        </a:rPr>
                        <a:t>6-8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93783271"/>
                  </a:ext>
                </a:extLst>
              </a:tr>
              <a:tr h="334765">
                <a:tc>
                  <a:txBody>
                    <a:bodyPr/>
                    <a:lstStyle/>
                    <a:p>
                      <a:r>
                        <a:rPr lang="en-GB" sz="1200" b="0" i="1" dirty="0">
                          <a:solidFill>
                            <a:schemeClr val="tx1"/>
                          </a:solidFill>
                        </a:rPr>
                        <a:t>Choosing your news story</a:t>
                      </a:r>
                    </a:p>
                  </a:txBody>
                  <a:tcPr marL="63305" marR="63305" marT="31652" marB="31652" anchor="ctr"/>
                </a:tc>
                <a:tc>
                  <a:txBody>
                    <a:bodyPr/>
                    <a:lstStyle/>
                    <a:p>
                      <a:r>
                        <a:rPr lang="en-GB" sz="1200" b="0" i="1" dirty="0">
                          <a:solidFill>
                            <a:schemeClr val="tx1"/>
                          </a:solidFill>
                        </a:rPr>
                        <a:t>9</a:t>
                      </a:r>
                    </a:p>
                  </a:txBody>
                  <a:tcPr marL="63305" marR="63305" marT="31652" marB="31652" anchor="ctr"/>
                </a:tc>
                <a:extLst>
                  <a:ext uri="{0D108BD9-81ED-4DB2-BD59-A6C34878D82A}">
                    <a16:rowId xmlns:a16="http://schemas.microsoft.com/office/drawing/2014/main" val="3466589278"/>
                  </a:ext>
                </a:extLst>
              </a:tr>
              <a:tr h="334765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1" dirty="0">
                          <a:solidFill>
                            <a:schemeClr val="tx1"/>
                          </a:solidFill>
                        </a:rPr>
                        <a:t>Applying the 5 Ws</a:t>
                      </a:r>
                    </a:p>
                  </a:txBody>
                  <a:tcPr marL="63305" marR="63305" marT="31652" marB="31652" anchor="ctr"/>
                </a:tc>
                <a:tc>
                  <a:txBody>
                    <a:bodyPr/>
                    <a:lstStyle/>
                    <a:p>
                      <a:r>
                        <a:rPr lang="en-GB" sz="1200" b="0" i="1" dirty="0">
                          <a:solidFill>
                            <a:schemeClr val="tx1"/>
                          </a:solidFill>
                        </a:rPr>
                        <a:t>10</a:t>
                      </a:r>
                    </a:p>
                  </a:txBody>
                  <a:tcPr marL="63305" marR="63305" marT="31652" marB="31652" anchor="ctr"/>
                </a:tc>
                <a:extLst>
                  <a:ext uri="{0D108BD9-81ED-4DB2-BD59-A6C34878D82A}">
                    <a16:rowId xmlns:a16="http://schemas.microsoft.com/office/drawing/2014/main" val="89622902"/>
                  </a:ext>
                </a:extLst>
              </a:tr>
              <a:tr h="334765">
                <a:tc>
                  <a:txBody>
                    <a:bodyPr/>
                    <a:lstStyle/>
                    <a:p>
                      <a:r>
                        <a:rPr lang="en-GB" sz="1200" b="0" i="1" dirty="0">
                          <a:solidFill>
                            <a:schemeClr val="tx1"/>
                          </a:solidFill>
                        </a:rPr>
                        <a:t>Active or passive?</a:t>
                      </a:r>
                    </a:p>
                  </a:txBody>
                  <a:tcPr marL="63305" marR="63305" marT="31652" marB="31652" anchor="ctr"/>
                </a:tc>
                <a:tc>
                  <a:txBody>
                    <a:bodyPr/>
                    <a:lstStyle/>
                    <a:p>
                      <a:r>
                        <a:rPr lang="en-GB" sz="1200" b="0" i="1" dirty="0">
                          <a:solidFill>
                            <a:schemeClr val="tx1"/>
                          </a:solidFill>
                        </a:rPr>
                        <a:t>11-13</a:t>
                      </a:r>
                    </a:p>
                  </a:txBody>
                  <a:tcPr marL="63305" marR="63305" marT="31652" marB="31652" anchor="ctr"/>
                </a:tc>
                <a:extLst>
                  <a:ext uri="{0D108BD9-81ED-4DB2-BD59-A6C34878D82A}">
                    <a16:rowId xmlns:a16="http://schemas.microsoft.com/office/drawing/2014/main" val="4186474435"/>
                  </a:ext>
                </a:extLst>
              </a:tr>
              <a:tr h="334765">
                <a:tc>
                  <a:txBody>
                    <a:bodyPr/>
                    <a:lstStyle/>
                    <a:p>
                      <a:r>
                        <a:rPr lang="en-GB" sz="1200" b="0" i="1" dirty="0">
                          <a:solidFill>
                            <a:schemeClr val="tx1"/>
                          </a:solidFill>
                        </a:rPr>
                        <a:t>Formal or informal?</a:t>
                      </a:r>
                    </a:p>
                  </a:txBody>
                  <a:tcPr marL="63305" marR="63305" marT="31652" marB="31652" anchor="ctr"/>
                </a:tc>
                <a:tc>
                  <a:txBody>
                    <a:bodyPr/>
                    <a:lstStyle/>
                    <a:p>
                      <a:r>
                        <a:rPr lang="en-GB" sz="1200" b="0" i="1" dirty="0">
                          <a:solidFill>
                            <a:schemeClr val="tx1"/>
                          </a:solidFill>
                        </a:rPr>
                        <a:t>14</a:t>
                      </a:r>
                    </a:p>
                  </a:txBody>
                  <a:tcPr marL="63305" marR="63305" marT="31652" marB="31652" anchor="ctr"/>
                </a:tc>
                <a:extLst>
                  <a:ext uri="{0D108BD9-81ED-4DB2-BD59-A6C34878D82A}">
                    <a16:rowId xmlns:a16="http://schemas.microsoft.com/office/drawing/2014/main" val="2814360545"/>
                  </a:ext>
                </a:extLst>
              </a:tr>
              <a:tr h="334765">
                <a:tc>
                  <a:txBody>
                    <a:bodyPr/>
                    <a:lstStyle/>
                    <a:p>
                      <a:r>
                        <a:rPr lang="en-GB" sz="1200" b="0" i="1" dirty="0">
                          <a:solidFill>
                            <a:schemeClr val="tx1"/>
                          </a:solidFill>
                        </a:rPr>
                        <a:t>Other language techniques</a:t>
                      </a:r>
                    </a:p>
                  </a:txBody>
                  <a:tcPr marL="63305" marR="63305" marT="31652" marB="31652" anchor="ctr"/>
                </a:tc>
                <a:tc>
                  <a:txBody>
                    <a:bodyPr/>
                    <a:lstStyle/>
                    <a:p>
                      <a:r>
                        <a:rPr lang="en-GB" sz="1200" b="0" i="1" dirty="0">
                          <a:solidFill>
                            <a:schemeClr val="tx1"/>
                          </a:solidFill>
                        </a:rPr>
                        <a:t>15</a:t>
                      </a:r>
                    </a:p>
                  </a:txBody>
                  <a:tcPr marL="63305" marR="63305" marT="31652" marB="31652" anchor="ctr"/>
                </a:tc>
                <a:extLst>
                  <a:ext uri="{0D108BD9-81ED-4DB2-BD59-A6C34878D82A}">
                    <a16:rowId xmlns:a16="http://schemas.microsoft.com/office/drawing/2014/main" val="2924940836"/>
                  </a:ext>
                </a:extLst>
              </a:tr>
              <a:tr h="334765">
                <a:tc>
                  <a:txBody>
                    <a:bodyPr/>
                    <a:lstStyle/>
                    <a:p>
                      <a:r>
                        <a:rPr lang="en-GB" sz="1200" b="0" i="1" dirty="0">
                          <a:solidFill>
                            <a:schemeClr val="tx1"/>
                          </a:solidFill>
                        </a:rPr>
                        <a:t>Self-assessment</a:t>
                      </a:r>
                    </a:p>
                  </a:txBody>
                  <a:tcPr marL="63305" marR="63305" marT="31652" marB="31652" anchor="ctr"/>
                </a:tc>
                <a:tc>
                  <a:txBody>
                    <a:bodyPr/>
                    <a:lstStyle/>
                    <a:p>
                      <a:r>
                        <a:rPr lang="en-GB" sz="1200" b="0" i="1" dirty="0">
                          <a:solidFill>
                            <a:schemeClr val="tx1"/>
                          </a:solidFill>
                        </a:rPr>
                        <a:t>16</a:t>
                      </a:r>
                    </a:p>
                  </a:txBody>
                  <a:tcPr marL="63305" marR="63305" marT="31652" marB="31652" anchor="ctr"/>
                </a:tc>
                <a:extLst>
                  <a:ext uri="{0D108BD9-81ED-4DB2-BD59-A6C34878D82A}">
                    <a16:rowId xmlns:a16="http://schemas.microsoft.com/office/drawing/2014/main" val="873324859"/>
                  </a:ext>
                </a:extLst>
              </a:tr>
            </a:tbl>
          </a:graphicData>
        </a:graphic>
      </p:graphicFrame>
      <p:grpSp>
        <p:nvGrpSpPr>
          <p:cNvPr id="9" name="Group 8">
            <a:extLst>
              <a:ext uri="{FF2B5EF4-FFF2-40B4-BE49-F238E27FC236}">
                <a16:creationId xmlns:a16="http://schemas.microsoft.com/office/drawing/2014/main" id="{06B0A53C-F194-D19A-F5D1-B1F628D9E798}"/>
              </a:ext>
            </a:extLst>
          </p:cNvPr>
          <p:cNvGrpSpPr/>
          <p:nvPr/>
        </p:nvGrpSpPr>
        <p:grpSpPr>
          <a:xfrm>
            <a:off x="1808822" y="6321152"/>
            <a:ext cx="3168351" cy="2056651"/>
            <a:chOff x="6156176" y="4775069"/>
            <a:chExt cx="2186457" cy="1485478"/>
          </a:xfrm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EB7A3FDB-9E72-7906-17B4-3D97055604A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156176" y="4775069"/>
              <a:ext cx="2186457" cy="1485478"/>
            </a:xfrm>
            <a:prstGeom prst="rect">
              <a:avLst/>
            </a:prstGeom>
          </p:spPr>
        </p:pic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5F99C0A2-59AE-23A6-4776-E67149406652}"/>
                </a:ext>
              </a:extLst>
            </p:cNvPr>
            <p:cNvSpPr txBox="1"/>
            <p:nvPr/>
          </p:nvSpPr>
          <p:spPr>
            <a:xfrm>
              <a:off x="6305251" y="4947698"/>
              <a:ext cx="1888305" cy="8447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 dirty="0"/>
                <a:t>Note: you may wish to re-use elements of the workbooks for Section 1 and Section 3 to help you with using voice and body language.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2965713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DE4C9B-F572-4553-868F-071B7E4DF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0648" y="932434"/>
            <a:ext cx="5915025" cy="648067"/>
          </a:xfrm>
        </p:spPr>
        <p:txBody>
          <a:bodyPr/>
          <a:lstStyle/>
          <a:p>
            <a:r>
              <a:rPr lang="en-GB" b="1" i="1" dirty="0"/>
              <a:t>Self-Assessment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A037E23-8190-40C0-A180-B3D5B99A38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07/03/2024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E117655-7943-454B-AE7C-4F66A48E44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808822" y="9181402"/>
            <a:ext cx="2628290" cy="527403"/>
          </a:xfrm>
        </p:spPr>
        <p:txBody>
          <a:bodyPr/>
          <a:lstStyle/>
          <a:p>
            <a:pPr defTabSz="457200">
              <a:lnSpc>
                <a:spcPct val="90000"/>
              </a:lnSpc>
              <a:spcAft>
                <a:spcPts val="600"/>
              </a:spcAft>
            </a:pPr>
            <a:r>
              <a:rPr lang="en-GB" dirty="0">
                <a:solidFill>
                  <a:schemeClr val="bg1">
                    <a:lumMod val="50000"/>
                    <a:alpha val="80000"/>
                  </a:schemeClr>
                </a:solidFill>
              </a:rPr>
              <a:t>ESB-RES-C243                                                             L1G2-Speech to Inform-Learner Workbook-Section 2</a:t>
            </a:r>
            <a:endParaRPr lang="en-US" dirty="0">
              <a:solidFill>
                <a:schemeClr val="bg1">
                  <a:lumMod val="50000"/>
                  <a:alpha val="80000"/>
                </a:schemeClr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79A4187-BA8D-4049-9EDD-B1ECB3D51F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4</a:t>
            </a:fld>
            <a:endParaRPr lang="en-GB"/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D4D04EFD-5A01-4E23-9BB8-7F41ADF1191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52158132"/>
              </p:ext>
            </p:extLst>
          </p:nvPr>
        </p:nvGraphicFramePr>
        <p:xfrm>
          <a:off x="260648" y="1583081"/>
          <a:ext cx="6416341" cy="628812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872208">
                  <a:extLst>
                    <a:ext uri="{9D8B030D-6E8A-4147-A177-3AD203B41FA5}">
                      <a16:colId xmlns:a16="http://schemas.microsoft.com/office/drawing/2014/main" val="787868252"/>
                    </a:ext>
                  </a:extLst>
                </a:gridCol>
                <a:gridCol w="1514711">
                  <a:extLst>
                    <a:ext uri="{9D8B030D-6E8A-4147-A177-3AD203B41FA5}">
                      <a16:colId xmlns:a16="http://schemas.microsoft.com/office/drawing/2014/main" val="3878249721"/>
                    </a:ext>
                  </a:extLst>
                </a:gridCol>
                <a:gridCol w="1514711">
                  <a:extLst>
                    <a:ext uri="{9D8B030D-6E8A-4147-A177-3AD203B41FA5}">
                      <a16:colId xmlns:a16="http://schemas.microsoft.com/office/drawing/2014/main" val="590961038"/>
                    </a:ext>
                  </a:extLst>
                </a:gridCol>
                <a:gridCol w="1514711">
                  <a:extLst>
                    <a:ext uri="{9D8B030D-6E8A-4147-A177-3AD203B41FA5}">
                      <a16:colId xmlns:a16="http://schemas.microsoft.com/office/drawing/2014/main" val="3948152569"/>
                    </a:ext>
                  </a:extLst>
                </a:gridCol>
              </a:tblGrid>
              <a:tr h="527402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Skill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Not Confident</a:t>
                      </a:r>
                    </a:p>
                  </a:txBody>
                  <a:tcPr anchor="ctr">
                    <a:solidFill>
                      <a:srgbClr val="F4891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Somewhat Confident</a:t>
                      </a:r>
                    </a:p>
                  </a:txBody>
                  <a:tcPr anchor="ctr">
                    <a:solidFill>
                      <a:srgbClr val="FBD10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Very Confident</a:t>
                      </a:r>
                    </a:p>
                  </a:txBody>
                  <a:tcPr anchor="ctr">
                    <a:solidFill>
                      <a:srgbClr val="C4D82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69953776"/>
                  </a:ext>
                </a:extLst>
              </a:tr>
              <a:tr h="640080">
                <a:tc>
                  <a:txBody>
                    <a:bodyPr/>
                    <a:lstStyle/>
                    <a:p>
                      <a:r>
                        <a:rPr lang="en-GB" sz="1200" dirty="0"/>
                        <a:t>I can plan a spoken piece to a time limit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91852291"/>
                  </a:ext>
                </a:extLst>
              </a:tr>
              <a:tr h="640080">
                <a:tc>
                  <a:txBody>
                    <a:bodyPr/>
                    <a:lstStyle/>
                    <a:p>
                      <a:r>
                        <a:rPr lang="en-GB" sz="1200" dirty="0"/>
                        <a:t>I can explain an event using the 5 Ws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393348339"/>
                  </a:ext>
                </a:extLst>
              </a:tr>
              <a:tr h="640080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/>
                        <a:t>I can use clear, concise language to present information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334110402"/>
                  </a:ext>
                </a:extLst>
              </a:tr>
              <a:tr h="640080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/>
                        <a:t>I know different methods to persuade my audience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092688760"/>
                  </a:ext>
                </a:extLst>
              </a:tr>
              <a:tr h="640080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/>
                        <a:t>I can speak naturally, even when I have learned a piece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91509949"/>
                  </a:ext>
                </a:extLst>
              </a:tr>
              <a:tr h="640080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/>
                        <a:t>I can use an appropriately formal register for a news report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460175352"/>
                  </a:ext>
                </a:extLst>
              </a:tr>
              <a:tr h="640080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/>
                        <a:t>I know where to add pause and emphasis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891942772"/>
                  </a:ext>
                </a:extLst>
              </a:tr>
              <a:tr h="640080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/>
                        <a:t>I can use body language and gesture to add meaning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86216621"/>
                  </a:ext>
                </a:extLst>
              </a:tr>
              <a:tr h="640080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/>
                        <a:t>I can appear confident in front of my audience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834871628"/>
                  </a:ext>
                </a:extLst>
              </a:tr>
            </a:tbl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A9DDFE75-6E0A-AEAE-9465-71818ED8EE1A}"/>
              </a:ext>
            </a:extLst>
          </p:cNvPr>
          <p:cNvSpPr txBox="1"/>
          <p:nvPr/>
        </p:nvSpPr>
        <p:spPr>
          <a:xfrm>
            <a:off x="260649" y="7977336"/>
            <a:ext cx="6436308" cy="113205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688196A-0C78-B301-4BA4-959E6FACA48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2656" y="8101282"/>
            <a:ext cx="371539" cy="33999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C3DA04B8-9D85-C1B6-94BF-38EC488A79E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2656" y="8625408"/>
            <a:ext cx="382863" cy="436788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A3716502-1F06-B9A4-4964-B08726991A8C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 rotWithShape="1">
          <a:blip r:embed="rId4"/>
          <a:srcRect l="14665" t="1" r="11395" b="1"/>
          <a:stretch/>
        </p:blipFill>
        <p:spPr>
          <a:xfrm>
            <a:off x="6236623" y="9153319"/>
            <a:ext cx="486743" cy="5274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2633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C0CA614-CA1B-D9FB-8B3E-7ECDCD39F4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07/03/2024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B302266-0F50-EC1C-A4A2-D76DFF0564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808822" y="9181402"/>
            <a:ext cx="2628290" cy="527403"/>
          </a:xfrm>
        </p:spPr>
        <p:txBody>
          <a:bodyPr/>
          <a:lstStyle/>
          <a:p>
            <a:pPr defTabSz="457200">
              <a:lnSpc>
                <a:spcPct val="90000"/>
              </a:lnSpc>
              <a:spcAft>
                <a:spcPts val="600"/>
              </a:spcAft>
            </a:pPr>
            <a:r>
              <a:rPr lang="en-GB" dirty="0">
                <a:solidFill>
                  <a:schemeClr val="bg1">
                    <a:lumMod val="50000"/>
                    <a:alpha val="80000"/>
                  </a:schemeClr>
                </a:solidFill>
              </a:rPr>
              <a:t>ESB-RES-C243                                                             L1G2-Speech to Inform-Learner Workbook-Section 2</a:t>
            </a:r>
            <a:endParaRPr lang="en-US" dirty="0">
              <a:solidFill>
                <a:schemeClr val="bg1">
                  <a:lumMod val="50000"/>
                  <a:alpha val="80000"/>
                </a:schemeClr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65ED0C9-E623-30CC-3B21-5881008926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5</a:t>
            </a:fld>
            <a:endParaRPr lang="en-GB"/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11CD1293-AD1C-0107-ED60-7B2710D2F6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0648" y="1064568"/>
            <a:ext cx="5915025" cy="527403"/>
          </a:xfrm>
        </p:spPr>
        <p:txBody>
          <a:bodyPr>
            <a:normAutofit fontScale="90000"/>
          </a:bodyPr>
          <a:lstStyle/>
          <a:p>
            <a:r>
              <a:rPr lang="en-GB" b="1" i="1" dirty="0"/>
              <a:t>What is ‘news’?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41F58E49-61A5-D963-4F4D-413AF42DBA7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20664" y="4397017"/>
            <a:ext cx="2416671" cy="1111965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001CCCAC-C2C1-D75D-ACC7-C4216BADD5D2}"/>
              </a:ext>
            </a:extLst>
          </p:cNvPr>
          <p:cNvSpPr/>
          <p:nvPr/>
        </p:nvSpPr>
        <p:spPr>
          <a:xfrm>
            <a:off x="339056" y="1656558"/>
            <a:ext cx="4608512" cy="365125"/>
          </a:xfrm>
          <a:prstGeom prst="rect">
            <a:avLst/>
          </a:prstGeom>
          <a:solidFill>
            <a:srgbClr val="FBD20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i="1" dirty="0">
                <a:solidFill>
                  <a:sysClr val="windowText" lastClr="000000"/>
                </a:solidFill>
              </a:rPr>
              <a:t>What do you think the word ‘news’ means?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D9A4570-8FE0-B616-5334-A971051C9BB3}"/>
              </a:ext>
            </a:extLst>
          </p:cNvPr>
          <p:cNvSpPr/>
          <p:nvPr/>
        </p:nvSpPr>
        <p:spPr>
          <a:xfrm>
            <a:off x="2060848" y="8658869"/>
            <a:ext cx="4608512" cy="365125"/>
          </a:xfrm>
          <a:prstGeom prst="rect">
            <a:avLst/>
          </a:prstGeom>
          <a:solidFill>
            <a:srgbClr val="C3D91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GB" sz="1200" b="1" i="1" dirty="0">
                <a:solidFill>
                  <a:sysClr val="windowText" lastClr="000000"/>
                </a:solidFill>
              </a:rPr>
              <a:t>Note down any words or phrases you associate with ‘news’.</a:t>
            </a:r>
          </a:p>
        </p:txBody>
      </p:sp>
      <p:pic>
        <p:nvPicPr>
          <p:cNvPr id="2" name="Picture 1" descr="A black x on a white background&#10;&#10;Description automatically generated">
            <a:extLst>
              <a:ext uri="{FF2B5EF4-FFF2-40B4-BE49-F238E27FC236}">
                <a16:creationId xmlns:a16="http://schemas.microsoft.com/office/drawing/2014/main" id="{AD4408D2-D1B9-065D-C020-95A023F3270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80025" y="9167145"/>
            <a:ext cx="495815" cy="533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02268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DC0C13-5F0C-17BF-4C40-EE12A9E457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0648" y="992560"/>
            <a:ext cx="5915025" cy="527403"/>
          </a:xfrm>
        </p:spPr>
        <p:txBody>
          <a:bodyPr>
            <a:normAutofit fontScale="90000"/>
          </a:bodyPr>
          <a:lstStyle/>
          <a:p>
            <a:r>
              <a:rPr lang="en-GB" b="1" i="1" dirty="0"/>
              <a:t>News stories should be…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56F7665-9EE9-C1AD-44F7-9B0CD4A37D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07/03/2024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5EBF8CC-EF3F-6A60-8A4A-0995A8FAEE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808822" y="9181402"/>
            <a:ext cx="2628290" cy="527403"/>
          </a:xfrm>
        </p:spPr>
        <p:txBody>
          <a:bodyPr/>
          <a:lstStyle/>
          <a:p>
            <a:pPr defTabSz="457200">
              <a:lnSpc>
                <a:spcPct val="90000"/>
              </a:lnSpc>
              <a:spcAft>
                <a:spcPts val="600"/>
              </a:spcAft>
            </a:pPr>
            <a:r>
              <a:rPr lang="en-GB" dirty="0">
                <a:solidFill>
                  <a:schemeClr val="bg1">
                    <a:lumMod val="50000"/>
                    <a:alpha val="80000"/>
                  </a:schemeClr>
                </a:solidFill>
              </a:rPr>
              <a:t>ESB-RES-C243                                                             L1G2-Speech to Inform-Learner Workbook-Section 2</a:t>
            </a:r>
            <a:endParaRPr lang="en-US" dirty="0">
              <a:solidFill>
                <a:schemeClr val="bg1">
                  <a:lumMod val="50000"/>
                  <a:alpha val="80000"/>
                </a:schemeClr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CBF86FA-2C38-C75F-A068-8787D0F040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6</a:t>
            </a:fld>
            <a:endParaRPr lang="en-GB"/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BA8B2A7C-BE35-692B-38F5-3CF2A7BFC6B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90572750"/>
              </p:ext>
            </p:extLst>
          </p:nvPr>
        </p:nvGraphicFramePr>
        <p:xfrm>
          <a:off x="260649" y="1519963"/>
          <a:ext cx="6336703" cy="752433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02222">
                  <a:extLst>
                    <a:ext uri="{9D8B030D-6E8A-4147-A177-3AD203B41FA5}">
                      <a16:colId xmlns:a16="http://schemas.microsoft.com/office/drawing/2014/main" val="1216774692"/>
                    </a:ext>
                  </a:extLst>
                </a:gridCol>
                <a:gridCol w="5334481">
                  <a:extLst>
                    <a:ext uri="{9D8B030D-6E8A-4147-A177-3AD203B41FA5}">
                      <a16:colId xmlns:a16="http://schemas.microsoft.com/office/drawing/2014/main" val="3298324028"/>
                    </a:ext>
                  </a:extLst>
                </a:gridCol>
              </a:tblGrid>
              <a:tr h="457349">
                <a:tc>
                  <a:txBody>
                    <a:bodyPr/>
                    <a:lstStyle/>
                    <a:p>
                      <a:r>
                        <a:rPr lang="en-GB" sz="1100" dirty="0"/>
                        <a:t>Relevant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100" dirty="0"/>
                        <a:t>Is this story something the audience would </a:t>
                      </a:r>
                      <a:r>
                        <a:rPr lang="en-GB" sz="1100" u="sng" dirty="0"/>
                        <a:t>want or need </a:t>
                      </a:r>
                      <a:r>
                        <a:rPr lang="en-GB" sz="1100" dirty="0"/>
                        <a:t>to know about?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78090131"/>
                  </a:ext>
                </a:extLst>
              </a:tr>
              <a:tr h="457349">
                <a:tc gridSpan="2">
                  <a:txBody>
                    <a:bodyPr/>
                    <a:lstStyle/>
                    <a:p>
                      <a:endParaRPr lang="en-GB" sz="11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59144350"/>
                  </a:ext>
                </a:extLst>
              </a:tr>
              <a:tr h="457349">
                <a:tc>
                  <a:txBody>
                    <a:bodyPr/>
                    <a:lstStyle/>
                    <a:p>
                      <a:r>
                        <a:rPr lang="en-GB" sz="1100" dirty="0"/>
                        <a:t>Accurate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100" dirty="0"/>
                        <a:t>Can the information in this story be </a:t>
                      </a:r>
                      <a:r>
                        <a:rPr lang="en-GB" sz="1100" u="sng" dirty="0"/>
                        <a:t>proven/verified/fact-checked</a:t>
                      </a:r>
                      <a:r>
                        <a:rPr lang="en-GB" sz="1100" dirty="0"/>
                        <a:t>?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707708043"/>
                  </a:ext>
                </a:extLst>
              </a:tr>
              <a:tr h="457349">
                <a:tc gridSpan="2">
                  <a:txBody>
                    <a:bodyPr/>
                    <a:lstStyle/>
                    <a:p>
                      <a:endParaRPr lang="en-GB" sz="11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192791325"/>
                  </a:ext>
                </a:extLst>
              </a:tr>
              <a:tr h="457349">
                <a:tc>
                  <a:txBody>
                    <a:bodyPr/>
                    <a:lstStyle/>
                    <a:p>
                      <a:r>
                        <a:rPr lang="en-GB" sz="1100" dirty="0"/>
                        <a:t>Balanced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100" dirty="0"/>
                        <a:t>Is the story presented in a way that </a:t>
                      </a:r>
                      <a:r>
                        <a:rPr lang="en-GB" sz="1100" u="sng" dirty="0"/>
                        <a:t>shows different sides fairly</a:t>
                      </a:r>
                      <a:r>
                        <a:rPr lang="en-GB" sz="1100" dirty="0"/>
                        <a:t>, without taking sides?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69945134"/>
                  </a:ext>
                </a:extLst>
              </a:tr>
              <a:tr h="457349">
                <a:tc gridSpan="2">
                  <a:txBody>
                    <a:bodyPr/>
                    <a:lstStyle/>
                    <a:p>
                      <a:endParaRPr lang="en-GB" sz="11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7633281"/>
                  </a:ext>
                </a:extLst>
              </a:tr>
              <a:tr h="526265">
                <a:tc>
                  <a:txBody>
                    <a:bodyPr/>
                    <a:lstStyle/>
                    <a:p>
                      <a:r>
                        <a:rPr lang="en-GB" sz="1100" dirty="0"/>
                        <a:t>Ethical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100" dirty="0"/>
                        <a:t>The report </a:t>
                      </a:r>
                      <a:r>
                        <a:rPr lang="en-GB" sz="1100" u="sng" dirty="0"/>
                        <a:t>respects</a:t>
                      </a:r>
                      <a:r>
                        <a:rPr lang="en-GB" sz="1100" dirty="0"/>
                        <a:t> the rights of the individuals, treating them with </a:t>
                      </a:r>
                      <a:r>
                        <a:rPr lang="en-GB" sz="1100" u="sng" dirty="0"/>
                        <a:t>dignity</a:t>
                      </a:r>
                      <a:r>
                        <a:rPr lang="en-GB" sz="1100" dirty="0"/>
                        <a:t> and </a:t>
                      </a:r>
                      <a:r>
                        <a:rPr lang="en-GB" sz="1100" u="sng" dirty="0"/>
                        <a:t>avoiding harm or misinformation</a:t>
                      </a:r>
                      <a:r>
                        <a:rPr lang="en-GB" sz="1100" u="none" dirty="0"/>
                        <a:t>. </a:t>
                      </a:r>
                      <a:endParaRPr lang="en-GB" sz="1100" u="sng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256728239"/>
                  </a:ext>
                </a:extLst>
              </a:tr>
              <a:tr h="457349">
                <a:tc gridSpan="2">
                  <a:txBody>
                    <a:bodyPr/>
                    <a:lstStyle/>
                    <a:p>
                      <a:endParaRPr lang="en-GB" sz="11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GB" u="sng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525994295"/>
                  </a:ext>
                </a:extLst>
              </a:tr>
              <a:tr h="526265">
                <a:tc>
                  <a:txBody>
                    <a:bodyPr/>
                    <a:lstStyle/>
                    <a:p>
                      <a:r>
                        <a:rPr lang="en-GB" sz="1100" dirty="0"/>
                        <a:t>Clear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1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News stories are presented in a </a:t>
                      </a:r>
                      <a:r>
                        <a:rPr lang="en-GB" sz="1100" b="0" i="0" u="sng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straightforward and understandable</a:t>
                      </a:r>
                      <a:r>
                        <a:rPr lang="en-GB" sz="1100" b="0" i="0" u="non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1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manner, ensuring that the audience can grasp the information easily.</a:t>
                      </a:r>
                      <a:endParaRPr lang="en-GB" sz="11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15358752"/>
                  </a:ext>
                </a:extLst>
              </a:tr>
              <a:tr h="457349">
                <a:tc gridSpan="2">
                  <a:txBody>
                    <a:bodyPr/>
                    <a:lstStyle/>
                    <a:p>
                      <a:endParaRPr lang="en-GB" sz="11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GB" sz="11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33649642"/>
                  </a:ext>
                </a:extLst>
              </a:tr>
              <a:tr h="526265">
                <a:tc>
                  <a:txBody>
                    <a:bodyPr/>
                    <a:lstStyle/>
                    <a:p>
                      <a:r>
                        <a:rPr lang="en-GB" sz="1100" dirty="0"/>
                        <a:t>Human interest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100" dirty="0"/>
                        <a:t>Stories include things that touch people's </a:t>
                      </a:r>
                      <a:r>
                        <a:rPr lang="en-GB" sz="1100" u="sng" dirty="0"/>
                        <a:t>feelings or experiences</a:t>
                      </a:r>
                      <a:r>
                        <a:rPr lang="en-GB" sz="1100" dirty="0"/>
                        <a:t>.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91136969"/>
                  </a:ext>
                </a:extLst>
              </a:tr>
              <a:tr h="457349">
                <a:tc gridSpan="2">
                  <a:txBody>
                    <a:bodyPr/>
                    <a:lstStyle/>
                    <a:p>
                      <a:endParaRPr lang="en-GB" sz="11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GB" sz="11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96295294"/>
                  </a:ext>
                </a:extLst>
              </a:tr>
              <a:tr h="457349">
                <a:tc>
                  <a:txBody>
                    <a:bodyPr/>
                    <a:lstStyle/>
                    <a:p>
                      <a:r>
                        <a:rPr lang="en-GB" sz="1100" dirty="0"/>
                        <a:t>Impactful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100" dirty="0"/>
                        <a:t>S</a:t>
                      </a:r>
                      <a:r>
                        <a:rPr lang="en-GB" sz="11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tories have the potential to </a:t>
                      </a:r>
                      <a:r>
                        <a:rPr lang="en-GB" sz="1100" b="0" i="0" u="sng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influence opinions, policies, or actions</a:t>
                      </a:r>
                      <a:r>
                        <a:rPr lang="en-GB" sz="11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  <a:endParaRPr lang="en-GB" sz="11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864057559"/>
                  </a:ext>
                </a:extLst>
              </a:tr>
              <a:tr h="457349">
                <a:tc gridSpan="2">
                  <a:txBody>
                    <a:bodyPr/>
                    <a:lstStyle/>
                    <a:p>
                      <a:endParaRPr lang="en-GB" sz="11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GB" sz="11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185321756"/>
                  </a:ext>
                </a:extLst>
              </a:tr>
              <a:tr h="457349">
                <a:tc>
                  <a:txBody>
                    <a:bodyPr/>
                    <a:lstStyle/>
                    <a:p>
                      <a:r>
                        <a:rPr lang="en-GB" sz="1100" dirty="0"/>
                        <a:t>Objective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1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News stories stick to the facts </a:t>
                      </a:r>
                      <a:r>
                        <a:rPr lang="en-GB" sz="1100" b="0" i="0" u="sng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without personal opinions</a:t>
                      </a:r>
                      <a:r>
                        <a:rPr lang="en-GB" sz="11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  <a:endParaRPr lang="en-GB" sz="11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79117228"/>
                  </a:ext>
                </a:extLst>
              </a:tr>
              <a:tr h="457349">
                <a:tc gridSpan="2">
                  <a:txBody>
                    <a:bodyPr/>
                    <a:lstStyle/>
                    <a:p>
                      <a:endParaRPr lang="en-GB" sz="11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GB" sz="11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21404583"/>
                  </a:ext>
                </a:extLst>
              </a:tr>
            </a:tbl>
          </a:graphicData>
        </a:graphic>
      </p:graphicFrame>
      <p:pic>
        <p:nvPicPr>
          <p:cNvPr id="7" name="Picture 6" descr="A black x on a white background&#10;&#10;Description automatically generated">
            <a:extLst>
              <a:ext uri="{FF2B5EF4-FFF2-40B4-BE49-F238E27FC236}">
                <a16:creationId xmlns:a16="http://schemas.microsoft.com/office/drawing/2014/main" id="{5BCB0CE4-75EB-8AD8-F722-6BF56B0A74A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42631" y="9169307"/>
            <a:ext cx="495803" cy="533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16500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DC0C13-5F0C-17BF-4C40-EE12A9E457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0648" y="992560"/>
            <a:ext cx="5915025" cy="527403"/>
          </a:xfrm>
        </p:spPr>
        <p:txBody>
          <a:bodyPr>
            <a:normAutofit fontScale="90000"/>
          </a:bodyPr>
          <a:lstStyle/>
          <a:p>
            <a:r>
              <a:rPr lang="en-GB" b="1" i="1" dirty="0"/>
              <a:t>News stories should be…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56F7665-9EE9-C1AD-44F7-9B0CD4A37D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07/03/2024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5EBF8CC-EF3F-6A60-8A4A-0995A8FAEE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808822" y="9181402"/>
            <a:ext cx="2628290" cy="527403"/>
          </a:xfrm>
        </p:spPr>
        <p:txBody>
          <a:bodyPr/>
          <a:lstStyle/>
          <a:p>
            <a:pPr defTabSz="457200">
              <a:lnSpc>
                <a:spcPct val="90000"/>
              </a:lnSpc>
              <a:spcAft>
                <a:spcPts val="600"/>
              </a:spcAft>
            </a:pPr>
            <a:r>
              <a:rPr lang="en-GB" dirty="0">
                <a:solidFill>
                  <a:schemeClr val="bg1">
                    <a:lumMod val="50000"/>
                    <a:alpha val="80000"/>
                  </a:schemeClr>
                </a:solidFill>
              </a:rPr>
              <a:t>ESB-RES-C243                                                             L1G2-Speech to Inform-Learner Workbook-Section 2</a:t>
            </a:r>
            <a:endParaRPr lang="en-US" dirty="0">
              <a:solidFill>
                <a:schemeClr val="bg1">
                  <a:lumMod val="50000"/>
                  <a:alpha val="80000"/>
                </a:schemeClr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CBF86FA-2C38-C75F-A068-8787D0F040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7</a:t>
            </a:fld>
            <a:endParaRPr lang="en-GB"/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BA8B2A7C-BE35-692B-38F5-3CF2A7BFC6B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08612729"/>
              </p:ext>
            </p:extLst>
          </p:nvPr>
        </p:nvGraphicFramePr>
        <p:xfrm>
          <a:off x="260649" y="1519963"/>
          <a:ext cx="6336703" cy="752433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02222">
                  <a:extLst>
                    <a:ext uri="{9D8B030D-6E8A-4147-A177-3AD203B41FA5}">
                      <a16:colId xmlns:a16="http://schemas.microsoft.com/office/drawing/2014/main" val="1216774692"/>
                    </a:ext>
                  </a:extLst>
                </a:gridCol>
                <a:gridCol w="5334481">
                  <a:extLst>
                    <a:ext uri="{9D8B030D-6E8A-4147-A177-3AD203B41FA5}">
                      <a16:colId xmlns:a16="http://schemas.microsoft.com/office/drawing/2014/main" val="3298324028"/>
                    </a:ext>
                  </a:extLst>
                </a:gridCol>
              </a:tblGrid>
              <a:tr h="457349">
                <a:tc>
                  <a:txBody>
                    <a:bodyPr/>
                    <a:lstStyle/>
                    <a:p>
                      <a:r>
                        <a:rPr lang="en-GB" sz="1100" dirty="0"/>
                        <a:t>Relevant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100" dirty="0"/>
                        <a:t>Is this story something the audience would </a:t>
                      </a:r>
                      <a:r>
                        <a:rPr lang="en-GB" sz="1100" u="sng" dirty="0"/>
                        <a:t>want or need </a:t>
                      </a:r>
                      <a:r>
                        <a:rPr lang="en-GB" sz="1100" dirty="0"/>
                        <a:t>to know about?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78090131"/>
                  </a:ext>
                </a:extLst>
              </a:tr>
              <a:tr h="457349">
                <a:tc gridSpan="2">
                  <a:txBody>
                    <a:bodyPr/>
                    <a:lstStyle/>
                    <a:p>
                      <a:endParaRPr lang="en-GB" sz="11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59144350"/>
                  </a:ext>
                </a:extLst>
              </a:tr>
              <a:tr h="457349">
                <a:tc>
                  <a:txBody>
                    <a:bodyPr/>
                    <a:lstStyle/>
                    <a:p>
                      <a:r>
                        <a:rPr lang="en-GB" sz="1100" dirty="0"/>
                        <a:t>Accurate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100" dirty="0"/>
                        <a:t>Can the information in this story be </a:t>
                      </a:r>
                      <a:r>
                        <a:rPr lang="en-GB" sz="1100" u="sng" dirty="0"/>
                        <a:t>proven/verified/fact-checked</a:t>
                      </a:r>
                      <a:r>
                        <a:rPr lang="en-GB" sz="1100" dirty="0"/>
                        <a:t>?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707708043"/>
                  </a:ext>
                </a:extLst>
              </a:tr>
              <a:tr h="457349">
                <a:tc gridSpan="2">
                  <a:txBody>
                    <a:bodyPr/>
                    <a:lstStyle/>
                    <a:p>
                      <a:endParaRPr lang="en-GB" sz="11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192791325"/>
                  </a:ext>
                </a:extLst>
              </a:tr>
              <a:tr h="457349">
                <a:tc>
                  <a:txBody>
                    <a:bodyPr/>
                    <a:lstStyle/>
                    <a:p>
                      <a:r>
                        <a:rPr lang="en-GB" sz="1100" dirty="0"/>
                        <a:t>Balanced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100" dirty="0"/>
                        <a:t>Is the story presented in a way that </a:t>
                      </a:r>
                      <a:r>
                        <a:rPr lang="en-GB" sz="1100" u="sng" dirty="0"/>
                        <a:t>shows different sides fairly</a:t>
                      </a:r>
                      <a:r>
                        <a:rPr lang="en-GB" sz="1100" dirty="0"/>
                        <a:t>, without taking sides?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69945134"/>
                  </a:ext>
                </a:extLst>
              </a:tr>
              <a:tr h="457349">
                <a:tc gridSpan="2">
                  <a:txBody>
                    <a:bodyPr/>
                    <a:lstStyle/>
                    <a:p>
                      <a:endParaRPr lang="en-GB" sz="11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7633281"/>
                  </a:ext>
                </a:extLst>
              </a:tr>
              <a:tr h="526265">
                <a:tc>
                  <a:txBody>
                    <a:bodyPr/>
                    <a:lstStyle/>
                    <a:p>
                      <a:r>
                        <a:rPr lang="en-GB" sz="1100" dirty="0"/>
                        <a:t>Ethical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100" dirty="0"/>
                        <a:t>The report </a:t>
                      </a:r>
                      <a:r>
                        <a:rPr lang="en-GB" sz="1100" u="sng" dirty="0"/>
                        <a:t>respects</a:t>
                      </a:r>
                      <a:r>
                        <a:rPr lang="en-GB" sz="1100" dirty="0"/>
                        <a:t> the rights of the individuals, treating them with </a:t>
                      </a:r>
                      <a:r>
                        <a:rPr lang="en-GB" sz="1100" u="sng" dirty="0"/>
                        <a:t>dignity</a:t>
                      </a:r>
                      <a:r>
                        <a:rPr lang="en-GB" sz="1100" dirty="0"/>
                        <a:t> and </a:t>
                      </a:r>
                      <a:r>
                        <a:rPr lang="en-GB" sz="1100" u="sng" dirty="0"/>
                        <a:t>avoiding harm or misinformation</a:t>
                      </a:r>
                      <a:r>
                        <a:rPr lang="en-GB" sz="1100" u="none" dirty="0"/>
                        <a:t>. 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256728239"/>
                  </a:ext>
                </a:extLst>
              </a:tr>
              <a:tr h="457349">
                <a:tc gridSpan="2">
                  <a:txBody>
                    <a:bodyPr/>
                    <a:lstStyle/>
                    <a:p>
                      <a:endParaRPr lang="en-GB" sz="11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GB" u="sng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525994295"/>
                  </a:ext>
                </a:extLst>
              </a:tr>
              <a:tr h="526265">
                <a:tc>
                  <a:txBody>
                    <a:bodyPr/>
                    <a:lstStyle/>
                    <a:p>
                      <a:r>
                        <a:rPr lang="en-GB" sz="1100" dirty="0"/>
                        <a:t>Clear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1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News stories are presented in a </a:t>
                      </a:r>
                      <a:r>
                        <a:rPr lang="en-GB" sz="1100" b="0" i="0" u="sng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straightforward and understandable</a:t>
                      </a:r>
                      <a:r>
                        <a:rPr lang="en-GB" sz="1100" b="0" i="0" u="non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1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manner, ensuring that the audience can grasp the information easily.</a:t>
                      </a:r>
                      <a:endParaRPr lang="en-GB" sz="11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15358752"/>
                  </a:ext>
                </a:extLst>
              </a:tr>
              <a:tr h="457349">
                <a:tc gridSpan="2">
                  <a:txBody>
                    <a:bodyPr/>
                    <a:lstStyle/>
                    <a:p>
                      <a:endParaRPr lang="en-GB" sz="11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GB" sz="11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33649642"/>
                  </a:ext>
                </a:extLst>
              </a:tr>
              <a:tr h="526265">
                <a:tc>
                  <a:txBody>
                    <a:bodyPr/>
                    <a:lstStyle/>
                    <a:p>
                      <a:r>
                        <a:rPr lang="en-GB" sz="1100" dirty="0"/>
                        <a:t>Human interest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100" dirty="0"/>
                        <a:t>Stories include things that touch people's </a:t>
                      </a:r>
                      <a:r>
                        <a:rPr lang="en-GB" sz="1100" u="sng" dirty="0"/>
                        <a:t>feelings or experiences</a:t>
                      </a:r>
                      <a:r>
                        <a:rPr lang="en-GB" sz="1100" dirty="0"/>
                        <a:t>.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91136969"/>
                  </a:ext>
                </a:extLst>
              </a:tr>
              <a:tr h="457349">
                <a:tc gridSpan="2">
                  <a:txBody>
                    <a:bodyPr/>
                    <a:lstStyle/>
                    <a:p>
                      <a:endParaRPr lang="en-GB" sz="11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GB" sz="11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96295294"/>
                  </a:ext>
                </a:extLst>
              </a:tr>
              <a:tr h="457349">
                <a:tc>
                  <a:txBody>
                    <a:bodyPr/>
                    <a:lstStyle/>
                    <a:p>
                      <a:r>
                        <a:rPr lang="en-GB" sz="1100" dirty="0"/>
                        <a:t>Impactful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100" dirty="0"/>
                        <a:t>S</a:t>
                      </a:r>
                      <a:r>
                        <a:rPr lang="en-GB" sz="11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tories have the potential to </a:t>
                      </a:r>
                      <a:r>
                        <a:rPr lang="en-GB" sz="1100" b="0" i="0" u="sng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influence opinions, policies, or actions</a:t>
                      </a:r>
                      <a:r>
                        <a:rPr lang="en-GB" sz="11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  <a:endParaRPr lang="en-GB" sz="11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864057559"/>
                  </a:ext>
                </a:extLst>
              </a:tr>
              <a:tr h="457349">
                <a:tc gridSpan="2">
                  <a:txBody>
                    <a:bodyPr/>
                    <a:lstStyle/>
                    <a:p>
                      <a:endParaRPr lang="en-GB" sz="11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GB" sz="11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185321756"/>
                  </a:ext>
                </a:extLst>
              </a:tr>
              <a:tr h="457349">
                <a:tc>
                  <a:txBody>
                    <a:bodyPr/>
                    <a:lstStyle/>
                    <a:p>
                      <a:r>
                        <a:rPr lang="en-GB" sz="1100" dirty="0"/>
                        <a:t>Objective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1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News stories stick to the facts </a:t>
                      </a:r>
                      <a:r>
                        <a:rPr lang="en-GB" sz="1100" b="0" i="0" u="sng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without personal opinions</a:t>
                      </a:r>
                      <a:r>
                        <a:rPr lang="en-GB" sz="11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  <a:endParaRPr lang="en-GB" sz="11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79117228"/>
                  </a:ext>
                </a:extLst>
              </a:tr>
              <a:tr h="457349">
                <a:tc gridSpan="2">
                  <a:txBody>
                    <a:bodyPr/>
                    <a:lstStyle/>
                    <a:p>
                      <a:endParaRPr lang="en-GB" sz="11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GB" sz="11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21404583"/>
                  </a:ext>
                </a:extLst>
              </a:tr>
            </a:tbl>
          </a:graphicData>
        </a:graphic>
      </p:graphicFrame>
      <p:pic>
        <p:nvPicPr>
          <p:cNvPr id="7" name="Picture 6" descr="A black x on a white background&#10;&#10;Description automatically generated">
            <a:extLst>
              <a:ext uri="{FF2B5EF4-FFF2-40B4-BE49-F238E27FC236}">
                <a16:creationId xmlns:a16="http://schemas.microsoft.com/office/drawing/2014/main" id="{B69FE378-9E91-C9B5-CB5E-D6F088A9F57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60726" y="9169307"/>
            <a:ext cx="495803" cy="533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86993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201F296-A919-1BD4-FE4D-BD6F6788B40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E24626-86F7-8C70-0E14-F21D048500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0648" y="992560"/>
            <a:ext cx="5915025" cy="527403"/>
          </a:xfrm>
        </p:spPr>
        <p:txBody>
          <a:bodyPr>
            <a:normAutofit fontScale="90000"/>
          </a:bodyPr>
          <a:lstStyle/>
          <a:p>
            <a:r>
              <a:rPr lang="en-GB" b="1" i="1" dirty="0"/>
              <a:t>News stories should be…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59FAC58-86F1-27D6-2AD4-C3929B0E61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07/03/2024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064018B-9F52-74FF-FABC-C1965D1CA8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808822" y="9181402"/>
            <a:ext cx="2628290" cy="527403"/>
          </a:xfrm>
        </p:spPr>
        <p:txBody>
          <a:bodyPr/>
          <a:lstStyle/>
          <a:p>
            <a:pPr defTabSz="457200">
              <a:lnSpc>
                <a:spcPct val="90000"/>
              </a:lnSpc>
              <a:spcAft>
                <a:spcPts val="600"/>
              </a:spcAft>
            </a:pPr>
            <a:r>
              <a:rPr lang="en-GB" dirty="0">
                <a:solidFill>
                  <a:schemeClr val="bg1">
                    <a:lumMod val="50000"/>
                    <a:alpha val="80000"/>
                  </a:schemeClr>
                </a:solidFill>
              </a:rPr>
              <a:t>ESB-RES-C243                                                             L1G2-Speech to Inform-Learner Workbook-Section 2</a:t>
            </a:r>
            <a:endParaRPr lang="en-US" dirty="0">
              <a:solidFill>
                <a:schemeClr val="bg1">
                  <a:lumMod val="50000"/>
                  <a:alpha val="80000"/>
                </a:schemeClr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A904908-FADB-A286-FE53-56306E4092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8</a:t>
            </a:fld>
            <a:endParaRPr lang="en-GB"/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82B6756A-78AD-B534-632C-9097B813408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49661561"/>
              </p:ext>
            </p:extLst>
          </p:nvPr>
        </p:nvGraphicFramePr>
        <p:xfrm>
          <a:off x="260649" y="1519963"/>
          <a:ext cx="6336703" cy="752433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02222">
                  <a:extLst>
                    <a:ext uri="{9D8B030D-6E8A-4147-A177-3AD203B41FA5}">
                      <a16:colId xmlns:a16="http://schemas.microsoft.com/office/drawing/2014/main" val="1216774692"/>
                    </a:ext>
                  </a:extLst>
                </a:gridCol>
                <a:gridCol w="5334481">
                  <a:extLst>
                    <a:ext uri="{9D8B030D-6E8A-4147-A177-3AD203B41FA5}">
                      <a16:colId xmlns:a16="http://schemas.microsoft.com/office/drawing/2014/main" val="3298324028"/>
                    </a:ext>
                  </a:extLst>
                </a:gridCol>
              </a:tblGrid>
              <a:tr h="457349">
                <a:tc>
                  <a:txBody>
                    <a:bodyPr/>
                    <a:lstStyle/>
                    <a:p>
                      <a:r>
                        <a:rPr lang="en-GB" sz="1100" dirty="0"/>
                        <a:t>Relevant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100" dirty="0"/>
                        <a:t>Is this story something the audience would </a:t>
                      </a:r>
                      <a:r>
                        <a:rPr lang="en-GB" sz="1100" u="sng" dirty="0"/>
                        <a:t>want or need </a:t>
                      </a:r>
                      <a:r>
                        <a:rPr lang="en-GB" sz="1100" dirty="0"/>
                        <a:t>to know about?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78090131"/>
                  </a:ext>
                </a:extLst>
              </a:tr>
              <a:tr h="457349">
                <a:tc gridSpan="2">
                  <a:txBody>
                    <a:bodyPr/>
                    <a:lstStyle/>
                    <a:p>
                      <a:endParaRPr lang="en-GB" sz="11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59144350"/>
                  </a:ext>
                </a:extLst>
              </a:tr>
              <a:tr h="457349">
                <a:tc>
                  <a:txBody>
                    <a:bodyPr/>
                    <a:lstStyle/>
                    <a:p>
                      <a:r>
                        <a:rPr lang="en-GB" sz="1100" dirty="0"/>
                        <a:t>Accurate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100" dirty="0"/>
                        <a:t>Can the information in this story be </a:t>
                      </a:r>
                      <a:r>
                        <a:rPr lang="en-GB" sz="1100" u="sng" dirty="0"/>
                        <a:t>proven/verified/fact-checked</a:t>
                      </a:r>
                      <a:r>
                        <a:rPr lang="en-GB" sz="1100" dirty="0"/>
                        <a:t>?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707708043"/>
                  </a:ext>
                </a:extLst>
              </a:tr>
              <a:tr h="457349">
                <a:tc gridSpan="2">
                  <a:txBody>
                    <a:bodyPr/>
                    <a:lstStyle/>
                    <a:p>
                      <a:endParaRPr lang="en-GB" sz="11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192791325"/>
                  </a:ext>
                </a:extLst>
              </a:tr>
              <a:tr h="457349">
                <a:tc>
                  <a:txBody>
                    <a:bodyPr/>
                    <a:lstStyle/>
                    <a:p>
                      <a:r>
                        <a:rPr lang="en-GB" sz="1100" dirty="0"/>
                        <a:t>Balanced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100" dirty="0"/>
                        <a:t>Is the story presented in a way that </a:t>
                      </a:r>
                      <a:r>
                        <a:rPr lang="en-GB" sz="1100" u="sng" dirty="0"/>
                        <a:t>shows different sides fairly</a:t>
                      </a:r>
                      <a:r>
                        <a:rPr lang="en-GB" sz="1100" dirty="0"/>
                        <a:t>, without taking sides?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69945134"/>
                  </a:ext>
                </a:extLst>
              </a:tr>
              <a:tr h="457349">
                <a:tc gridSpan="2">
                  <a:txBody>
                    <a:bodyPr/>
                    <a:lstStyle/>
                    <a:p>
                      <a:endParaRPr lang="en-GB" sz="11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7633281"/>
                  </a:ext>
                </a:extLst>
              </a:tr>
              <a:tr h="526265">
                <a:tc>
                  <a:txBody>
                    <a:bodyPr/>
                    <a:lstStyle/>
                    <a:p>
                      <a:r>
                        <a:rPr lang="en-GB" sz="1100" dirty="0"/>
                        <a:t>Ethical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100" dirty="0"/>
                        <a:t>The report </a:t>
                      </a:r>
                      <a:r>
                        <a:rPr lang="en-GB" sz="1100" u="sng" dirty="0"/>
                        <a:t>respects</a:t>
                      </a:r>
                      <a:r>
                        <a:rPr lang="en-GB" sz="1100" dirty="0"/>
                        <a:t> the rights of the individuals, treating them with </a:t>
                      </a:r>
                      <a:r>
                        <a:rPr lang="en-GB" sz="1100" u="sng" dirty="0"/>
                        <a:t>dignity</a:t>
                      </a:r>
                      <a:r>
                        <a:rPr lang="en-GB" sz="1100" dirty="0"/>
                        <a:t> and </a:t>
                      </a:r>
                      <a:r>
                        <a:rPr lang="en-GB" sz="1100" u="sng" dirty="0"/>
                        <a:t>avoiding harm or misinformation</a:t>
                      </a:r>
                      <a:r>
                        <a:rPr lang="en-GB" sz="1100" u="none" dirty="0"/>
                        <a:t>. 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256728239"/>
                  </a:ext>
                </a:extLst>
              </a:tr>
              <a:tr h="457349">
                <a:tc gridSpan="2">
                  <a:txBody>
                    <a:bodyPr/>
                    <a:lstStyle/>
                    <a:p>
                      <a:endParaRPr lang="en-GB" sz="11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GB" u="sng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525994295"/>
                  </a:ext>
                </a:extLst>
              </a:tr>
              <a:tr h="526265">
                <a:tc>
                  <a:txBody>
                    <a:bodyPr/>
                    <a:lstStyle/>
                    <a:p>
                      <a:r>
                        <a:rPr lang="en-GB" sz="1100" dirty="0"/>
                        <a:t>Clear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1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News stories are presented in a </a:t>
                      </a:r>
                      <a:r>
                        <a:rPr lang="en-GB" sz="1100" b="0" i="0" u="sng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straightforward and understandable</a:t>
                      </a:r>
                      <a:r>
                        <a:rPr lang="en-GB" sz="1100" b="0" i="0" u="non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1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manner, ensuring that the audience can grasp the information easily.</a:t>
                      </a:r>
                      <a:endParaRPr lang="en-GB" sz="11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15358752"/>
                  </a:ext>
                </a:extLst>
              </a:tr>
              <a:tr h="457349">
                <a:tc gridSpan="2">
                  <a:txBody>
                    <a:bodyPr/>
                    <a:lstStyle/>
                    <a:p>
                      <a:endParaRPr lang="en-GB" sz="11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GB" sz="11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33649642"/>
                  </a:ext>
                </a:extLst>
              </a:tr>
              <a:tr h="526265">
                <a:tc>
                  <a:txBody>
                    <a:bodyPr/>
                    <a:lstStyle/>
                    <a:p>
                      <a:r>
                        <a:rPr lang="en-GB" sz="1100" dirty="0"/>
                        <a:t>Human interest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100" dirty="0"/>
                        <a:t>Stories include things that touch people's </a:t>
                      </a:r>
                      <a:r>
                        <a:rPr lang="en-GB" sz="1100" u="sng" dirty="0"/>
                        <a:t>feelings or experiences</a:t>
                      </a:r>
                      <a:r>
                        <a:rPr lang="en-GB" sz="1100" dirty="0"/>
                        <a:t>.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91136969"/>
                  </a:ext>
                </a:extLst>
              </a:tr>
              <a:tr h="457349">
                <a:tc gridSpan="2">
                  <a:txBody>
                    <a:bodyPr/>
                    <a:lstStyle/>
                    <a:p>
                      <a:endParaRPr lang="en-GB" sz="11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GB" sz="11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96295294"/>
                  </a:ext>
                </a:extLst>
              </a:tr>
              <a:tr h="457349">
                <a:tc>
                  <a:txBody>
                    <a:bodyPr/>
                    <a:lstStyle/>
                    <a:p>
                      <a:r>
                        <a:rPr lang="en-GB" sz="1100" dirty="0"/>
                        <a:t>Impactful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100" dirty="0"/>
                        <a:t>S</a:t>
                      </a:r>
                      <a:r>
                        <a:rPr lang="en-GB" sz="11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tories have the potential to </a:t>
                      </a:r>
                      <a:r>
                        <a:rPr lang="en-GB" sz="1100" b="0" i="0" u="sng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influence opinions, policies, or actions</a:t>
                      </a:r>
                      <a:r>
                        <a:rPr lang="en-GB" sz="11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  <a:endParaRPr lang="en-GB" sz="11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864057559"/>
                  </a:ext>
                </a:extLst>
              </a:tr>
              <a:tr h="457349">
                <a:tc gridSpan="2">
                  <a:txBody>
                    <a:bodyPr/>
                    <a:lstStyle/>
                    <a:p>
                      <a:endParaRPr lang="en-GB" sz="11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GB" sz="11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185321756"/>
                  </a:ext>
                </a:extLst>
              </a:tr>
              <a:tr h="457349">
                <a:tc>
                  <a:txBody>
                    <a:bodyPr/>
                    <a:lstStyle/>
                    <a:p>
                      <a:r>
                        <a:rPr lang="en-GB" sz="1100" dirty="0"/>
                        <a:t>Objective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1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News stories stick to the facts </a:t>
                      </a:r>
                      <a:r>
                        <a:rPr lang="en-GB" sz="1100" b="0" i="0" u="sng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without personal opinions</a:t>
                      </a:r>
                      <a:r>
                        <a:rPr lang="en-GB" sz="11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  <a:endParaRPr lang="en-GB" sz="11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79117228"/>
                  </a:ext>
                </a:extLst>
              </a:tr>
              <a:tr h="457349">
                <a:tc gridSpan="2">
                  <a:txBody>
                    <a:bodyPr/>
                    <a:lstStyle/>
                    <a:p>
                      <a:endParaRPr lang="en-GB" sz="11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GB" sz="11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21404583"/>
                  </a:ext>
                </a:extLst>
              </a:tr>
            </a:tbl>
          </a:graphicData>
        </a:graphic>
      </p:graphicFrame>
      <p:pic>
        <p:nvPicPr>
          <p:cNvPr id="7" name="Picture 6" descr="A black x on a white background&#10;&#10;Description automatically generated">
            <a:extLst>
              <a:ext uri="{FF2B5EF4-FFF2-40B4-BE49-F238E27FC236}">
                <a16:creationId xmlns:a16="http://schemas.microsoft.com/office/drawing/2014/main" id="{B0C69798-0438-6282-6328-EBF9940060D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60726" y="9169307"/>
            <a:ext cx="495803" cy="533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039962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5F19E97-7BE9-87B3-3E99-78A46935FC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07/03/2024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CF9123B-3E0D-06D8-FFA6-7639FE34E6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808822" y="9181402"/>
            <a:ext cx="2628290" cy="527403"/>
          </a:xfrm>
        </p:spPr>
        <p:txBody>
          <a:bodyPr/>
          <a:lstStyle/>
          <a:p>
            <a:pPr defTabSz="457200">
              <a:lnSpc>
                <a:spcPct val="90000"/>
              </a:lnSpc>
              <a:spcAft>
                <a:spcPts val="600"/>
              </a:spcAft>
            </a:pPr>
            <a:r>
              <a:rPr lang="en-GB" dirty="0">
                <a:solidFill>
                  <a:schemeClr val="bg1">
                    <a:lumMod val="50000"/>
                    <a:alpha val="80000"/>
                  </a:schemeClr>
                </a:solidFill>
              </a:rPr>
              <a:t>ESB-RES-C243                                                             L1G2-Speech to Inform-Learner Workbook-Section 2</a:t>
            </a:r>
            <a:endParaRPr lang="en-US" dirty="0">
              <a:solidFill>
                <a:schemeClr val="bg1">
                  <a:lumMod val="50000"/>
                  <a:alpha val="80000"/>
                </a:schemeClr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AE93585-F1DB-8FD5-D30E-667D42BB67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9</a:t>
            </a:fld>
            <a:endParaRPr lang="en-GB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CDB56879-84E0-5360-B416-7111DE6F6F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5456" y="1208585"/>
            <a:ext cx="5915025" cy="527404"/>
          </a:xfrm>
        </p:spPr>
        <p:txBody>
          <a:bodyPr>
            <a:normAutofit fontScale="90000"/>
          </a:bodyPr>
          <a:lstStyle/>
          <a:p>
            <a:r>
              <a:rPr lang="en-US" b="1" i="1" dirty="0">
                <a:latin typeface="+mn-lt"/>
              </a:rPr>
              <a:t>Choosing your news story</a:t>
            </a:r>
            <a:endParaRPr lang="en-US" sz="2800" b="1" i="1" dirty="0">
              <a:solidFill>
                <a:srgbClr val="E6141B"/>
              </a:solidFill>
              <a:latin typeface="+mn-lt"/>
            </a:endParaRPr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75CDF940-CD86-4E74-E7E9-FAE78824BE9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134844"/>
              </p:ext>
            </p:extLst>
          </p:nvPr>
        </p:nvGraphicFramePr>
        <p:xfrm>
          <a:off x="265002" y="2288704"/>
          <a:ext cx="6327996" cy="568863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63998">
                  <a:extLst>
                    <a:ext uri="{9D8B030D-6E8A-4147-A177-3AD203B41FA5}">
                      <a16:colId xmlns:a16="http://schemas.microsoft.com/office/drawing/2014/main" val="1155315260"/>
                    </a:ext>
                  </a:extLst>
                </a:gridCol>
                <a:gridCol w="3163998">
                  <a:extLst>
                    <a:ext uri="{9D8B030D-6E8A-4147-A177-3AD203B41FA5}">
                      <a16:colId xmlns:a16="http://schemas.microsoft.com/office/drawing/2014/main" val="2569364873"/>
                    </a:ext>
                  </a:extLst>
                </a:gridCol>
              </a:tblGrid>
              <a:tr h="2844316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GB" sz="1200" i="1" dirty="0">
                          <a:solidFill>
                            <a:sysClr val="windowText" lastClr="000000"/>
                          </a:solidFill>
                        </a:rPr>
                        <a:t>What do people need to know?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i="1" dirty="0">
                          <a:solidFill>
                            <a:sysClr val="windowText" lastClr="000000"/>
                          </a:solidFill>
                        </a:rPr>
                        <a:t>What do people want to know?</a:t>
                      </a:r>
                    </a:p>
                    <a:p>
                      <a:pPr algn="ctr"/>
                      <a:endParaRPr lang="en-GB" sz="12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3036669"/>
                  </a:ext>
                </a:extLst>
              </a:tr>
              <a:tr h="2844316">
                <a:tc>
                  <a:txBody>
                    <a:bodyPr/>
                    <a:lstStyle/>
                    <a:p>
                      <a:pPr algn="ctr"/>
                      <a:r>
                        <a:rPr lang="en-GB" sz="1200" b="1" i="1" dirty="0">
                          <a:solidFill>
                            <a:sysClr val="windowText" lastClr="000000"/>
                          </a:solidFill>
                        </a:rPr>
                        <a:t>What am I interested in?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 i="1" dirty="0">
                          <a:solidFill>
                            <a:sysClr val="windowText" lastClr="000000"/>
                          </a:solidFill>
                        </a:rPr>
                        <a:t>What issues are close to my heart?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31621930"/>
                  </a:ext>
                </a:extLst>
              </a:tr>
            </a:tbl>
          </a:graphicData>
        </a:graphic>
      </p:graphicFrame>
      <p:pic>
        <p:nvPicPr>
          <p:cNvPr id="9" name="Picture 8">
            <a:extLst>
              <a:ext uri="{FF2B5EF4-FFF2-40B4-BE49-F238E27FC236}">
                <a16:creationId xmlns:a16="http://schemas.microsoft.com/office/drawing/2014/main" id="{DD8ECB32-A656-A2D2-2ED1-FFD8ADC73B9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29794"/>
          <a:stretch/>
        </p:blipFill>
        <p:spPr>
          <a:xfrm>
            <a:off x="4581128" y="4697647"/>
            <a:ext cx="1011299" cy="426617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564178CD-D13C-0200-38A2-C13DEB162FB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26284"/>
          <a:stretch/>
        </p:blipFill>
        <p:spPr>
          <a:xfrm>
            <a:off x="1380773" y="4770388"/>
            <a:ext cx="896100" cy="353876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3CFEA226-9D9A-1895-4BBC-37BE3486DDEA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9733"/>
          <a:stretch/>
        </p:blipFill>
        <p:spPr>
          <a:xfrm>
            <a:off x="1418297" y="7368976"/>
            <a:ext cx="781050" cy="576064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CC31C4F2-AA2E-1F26-6692-39E129DD191C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b="12447"/>
          <a:stretch/>
        </p:blipFill>
        <p:spPr>
          <a:xfrm>
            <a:off x="3824665" y="7533207"/>
            <a:ext cx="2198216" cy="397307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AC4CCD56-822C-817C-F48D-88AD43D4027E}"/>
              </a:ext>
            </a:extLst>
          </p:cNvPr>
          <p:cNvSpPr/>
          <p:nvPr/>
        </p:nvSpPr>
        <p:spPr>
          <a:xfrm>
            <a:off x="265003" y="8345013"/>
            <a:ext cx="6327996" cy="503119"/>
          </a:xfrm>
          <a:prstGeom prst="rect">
            <a:avLst/>
          </a:prstGeom>
          <a:solidFill>
            <a:srgbClr val="C3D91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b="1" i="1" dirty="0">
                <a:solidFill>
                  <a:schemeClr val="tx1"/>
                </a:solidFill>
              </a:rPr>
              <a:t>You could choose a news item that links to your section 1 talk and/or your section 3 argument. </a:t>
            </a:r>
          </a:p>
        </p:txBody>
      </p:sp>
      <p:pic>
        <p:nvPicPr>
          <p:cNvPr id="2" name="Picture 1" descr="A black x on a white background&#10;&#10;Description automatically generated">
            <a:extLst>
              <a:ext uri="{FF2B5EF4-FFF2-40B4-BE49-F238E27FC236}">
                <a16:creationId xmlns:a16="http://schemas.microsoft.com/office/drawing/2014/main" id="{6091BFBB-624B-7B56-DF54-F21AD601643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242631" y="9169307"/>
            <a:ext cx="495803" cy="533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3871321"/>
      </p:ext>
    </p:extLst>
  </p:cSld>
  <p:clrMapOvr>
    <a:masterClrMapping/>
  </p:clrMapOvr>
</p:sld>
</file>

<file path=ppt/theme/theme1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Custom 1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854722D9B506340931AF81ABA667AF9" ma:contentTypeVersion="15" ma:contentTypeDescription="Create a new document." ma:contentTypeScope="" ma:versionID="e4327d030073c802c811082e2b0f03ca">
  <xsd:schema xmlns:xsd="http://www.w3.org/2001/XMLSchema" xmlns:xs="http://www.w3.org/2001/XMLSchema" xmlns:p="http://schemas.microsoft.com/office/2006/metadata/properties" xmlns:ns2="010c06fb-adfb-4972-b43b-36d810ddac6c" xmlns:ns3="0e08f774-c844-414b-8174-1931542ea424" targetNamespace="http://schemas.microsoft.com/office/2006/metadata/properties" ma:root="true" ma:fieldsID="18bf0a04ac494a229fd458bdb0debf4f" ns2:_="" ns3:_="">
    <xsd:import namespace="010c06fb-adfb-4972-b43b-36d810ddac6c"/>
    <xsd:import namespace="0e08f774-c844-414b-8174-1931542ea424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DateTaken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2:MediaServiceOCR" minOccurs="0"/>
                <xsd:element ref="ns3:SharedWithUsers" minOccurs="0"/>
                <xsd:element ref="ns3:SharedWithDetails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10c06fb-adfb-4972-b43b-36d810ddac6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DateTaken" ma:index="1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Image Tags" ma:readOnly="false" ma:fieldId="{5cf76f15-5ced-4ddc-b409-7134ff3c332f}" ma:taxonomyMulti="true" ma:sspId="95101557-b141-4344-8eed-a9c28da8fbb1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8" nillable="true" ma:displayName="Location" ma:indexed="true" ma:internalName="MediaServiceLocation" ma:readOnly="true">
      <xsd:simpleType>
        <xsd:restriction base="dms:Text"/>
      </xsd:simple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ObjectDetectorVersions" ma:index="22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e08f774-c844-414b-8174-1931542ea424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ae4e3543-e7fe-4604-9e90-4040997bc85a}" ma:internalName="TaxCatchAll" ma:showField="CatchAllData" ma:web="0e08f774-c844-414b-8174-1931542ea424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010c06fb-adfb-4972-b43b-36d810ddac6c">
      <Terms xmlns="http://schemas.microsoft.com/office/infopath/2007/PartnerControls"/>
    </lcf76f155ced4ddcb4097134ff3c332f>
    <TaxCatchAll xmlns="0e08f774-c844-414b-8174-1931542ea424" xsi:nil="true"/>
  </documentManagement>
</p:properties>
</file>

<file path=customXml/itemProps1.xml><?xml version="1.0" encoding="utf-8"?>
<ds:datastoreItem xmlns:ds="http://schemas.openxmlformats.org/officeDocument/2006/customXml" ds:itemID="{0029A127-76A8-40CC-8575-F99AB06B5C3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10c06fb-adfb-4972-b43b-36d810ddac6c"/>
    <ds:schemaRef ds:uri="0e08f774-c844-414b-8174-1931542ea42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C20F0BF0-0537-4EF8-8086-7C5A44DAA169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DB279BF7-4B92-44D4-B3DC-8DB7AE5066D3}">
  <ds:schemaRefs>
    <ds:schemaRef ds:uri="http://www.w3.org/XML/1998/namespace"/>
    <ds:schemaRef ds:uri="http://schemas.openxmlformats.org/package/2006/metadata/core-properties"/>
    <ds:schemaRef ds:uri="010c06fb-adfb-4972-b43b-36d810ddac6c"/>
    <ds:schemaRef ds:uri="http://purl.org/dc/elements/1.1/"/>
    <ds:schemaRef ds:uri="http://schemas.microsoft.com/office/2006/documentManagement/types"/>
    <ds:schemaRef ds:uri="http://schemas.microsoft.com/office/infopath/2007/PartnerControls"/>
    <ds:schemaRef ds:uri="http://schemas.microsoft.com/office/2006/metadata/properties"/>
    <ds:schemaRef ds:uri="0e08f774-c844-414b-8174-1931542ea424"/>
    <ds:schemaRef ds:uri="http://purl.org/dc/dcmitype/"/>
    <ds:schemaRef ds:uri="http://purl.org/dc/term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28536</TotalTime>
  <Words>1444</Words>
  <Application>Microsoft Office PowerPoint</Application>
  <PresentationFormat>A4 Paper (210x297 mm)</PresentationFormat>
  <Paragraphs>228</Paragraphs>
  <Slides>16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16</vt:i4>
      </vt:variant>
    </vt:vector>
  </HeadingPairs>
  <TitlesOfParts>
    <vt:vector size="21" baseType="lpstr">
      <vt:lpstr>Arial</vt:lpstr>
      <vt:lpstr>Calibri</vt:lpstr>
      <vt:lpstr>Calibri Light</vt:lpstr>
      <vt:lpstr>Custom Design</vt:lpstr>
      <vt:lpstr>Office Theme</vt:lpstr>
      <vt:lpstr>PowerPoint Presentation</vt:lpstr>
      <vt:lpstr>PowerPoint Presentation</vt:lpstr>
      <vt:lpstr>Contents</vt:lpstr>
      <vt:lpstr>Self-Assessment</vt:lpstr>
      <vt:lpstr>What is ‘news’?</vt:lpstr>
      <vt:lpstr>News stories should be…</vt:lpstr>
      <vt:lpstr>News stories should be…</vt:lpstr>
      <vt:lpstr>News stories should be…</vt:lpstr>
      <vt:lpstr>Choosing your news story</vt:lpstr>
      <vt:lpstr>Applying the 5 Ws</vt:lpstr>
      <vt:lpstr>Active or passive?</vt:lpstr>
      <vt:lpstr>Active or passive?</vt:lpstr>
      <vt:lpstr>Active or passive?</vt:lpstr>
      <vt:lpstr>Formal or informal? </vt:lpstr>
      <vt:lpstr>Other language techniques</vt:lpstr>
      <vt:lpstr>Self-Assessment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Liam</dc:creator>
  <cp:lastModifiedBy>Sheena Singleton</cp:lastModifiedBy>
  <cp:revision>370</cp:revision>
  <cp:lastPrinted>2023-11-01T15:18:38Z</cp:lastPrinted>
  <dcterms:created xsi:type="dcterms:W3CDTF">2014-08-12T18:49:29Z</dcterms:created>
  <dcterms:modified xsi:type="dcterms:W3CDTF">2024-03-12T09:46:47Z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0x0101005854722D9B506340931AF81ABA667AF9</vt:lpwstr>
  </property>
  <property fmtid="{D5CDD505-2E9C-101B-9397-08002B2CF9AE}" pid="3" name="Order">
    <vt:r8>6400</vt:r8>
  </property>
  <property fmtid="{D5CDD505-2E9C-101B-9397-08002B2CF9AE}" pid="4" name="MediaServiceImageTags">
    <vt:lpwstr/>
  </property>
</Properties>
</file>